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askerville Old Face" panose="02020602080505020303" pitchFamily="18" charset="0"/>
      <p:regular r:id="rId21"/>
    </p:embeddedFont>
    <p:embeddedFont>
      <p:font typeface="Cosmic Octo Bold" panose="020B0604020202020204" charset="0"/>
      <p:regular r:id="rId22"/>
    </p:embeddedFont>
    <p:embeddedFont>
      <p:font typeface="Cosmic Octo Medium" panose="020B0604020202020204" charset="0"/>
      <p:regular r:id="rId23"/>
    </p:embeddedFont>
    <p:embeddedFont>
      <p:font typeface="Noto Serif" panose="02020600060500020200" pitchFamily="18" charset="0"/>
      <p:regular r:id="rId24"/>
    </p:embeddedFont>
    <p:embeddedFont>
      <p:font typeface="Noto Serif Bold" panose="02020800060500020200" charset="0"/>
      <p:regular r:id="rId25"/>
    </p:embeddedFont>
    <p:embeddedFont>
      <p:font typeface="Playfair Display" pitchFamily="2" charset="0"/>
      <p:regular r:id="rId26"/>
      <p:bold r:id="rId27"/>
      <p:italic r:id="rId28"/>
      <p:boldItalic r:id="rId29"/>
    </p:embeddedFont>
    <p:embeddedFont>
      <p:font typeface="Tomorrow" panose="020B0604020202020204" charset="0"/>
      <p:regular r:id="rId30"/>
    </p:embeddedFont>
    <p:embeddedFont>
      <p:font typeface="Tomorrow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30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svg"/><Relationship Id="rId7"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6.png"/><Relationship Id="rId5" Type="http://schemas.openxmlformats.org/officeDocument/2006/relationships/image" Target="../media/image27.svg"/><Relationship Id="rId10" Type="http://schemas.openxmlformats.org/officeDocument/2006/relationships/image" Target="../media/image69.png"/><Relationship Id="rId4" Type="http://schemas.openxmlformats.org/officeDocument/2006/relationships/image" Target="../media/image26.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svg"/><Relationship Id="rId7" Type="http://schemas.openxmlformats.org/officeDocument/2006/relationships/image" Target="../media/image82.svg"/><Relationship Id="rId12" Type="http://schemas.openxmlformats.org/officeDocument/2006/relationships/image" Target="../media/image6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image" Target="../media/image8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88.svg"/><Relationship Id="rId7" Type="http://schemas.openxmlformats.org/officeDocument/2006/relationships/image" Target="../media/image5.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78.svg"/><Relationship Id="rId10" Type="http://schemas.openxmlformats.org/officeDocument/2006/relationships/image" Target="../media/image67.png"/><Relationship Id="rId4" Type="http://schemas.openxmlformats.org/officeDocument/2006/relationships/image" Target="../media/image77.pn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sv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6.svg"/><Relationship Id="rId3" Type="http://schemas.openxmlformats.org/officeDocument/2006/relationships/image" Target="../media/image23.svg"/><Relationship Id="rId7" Type="http://schemas.openxmlformats.org/officeDocument/2006/relationships/image" Target="../media/image15.png"/><Relationship Id="rId12"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4.svg"/><Relationship Id="rId5" Type="http://schemas.openxmlformats.org/officeDocument/2006/relationships/image" Target="../media/image13.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23.svg"/><Relationship Id="rId21" Type="http://schemas.openxmlformats.org/officeDocument/2006/relationships/image" Target="../media/image51.png"/><Relationship Id="rId7" Type="http://schemas.openxmlformats.org/officeDocument/2006/relationships/image" Target="../media/image15.pn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image" Target="../media/image22.png"/><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41.png"/><Relationship Id="rId5" Type="http://schemas.openxmlformats.org/officeDocument/2006/relationships/image" Target="../media/image13.svg"/><Relationship Id="rId15" Type="http://schemas.openxmlformats.org/officeDocument/2006/relationships/image" Target="../media/image45.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12.png"/><Relationship Id="rId9" Type="http://schemas.openxmlformats.org/officeDocument/2006/relationships/image" Target="../media/image39.png"/><Relationship Id="rId14" Type="http://schemas.openxmlformats.org/officeDocument/2006/relationships/image" Target="../media/image44.svg"/><Relationship Id="rId22" Type="http://schemas.openxmlformats.org/officeDocument/2006/relationships/image" Target="../media/image52.sv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5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9443" y="3810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sp>
        <p:nvSpPr>
          <p:cNvPr id="5" name="Freeform 5"/>
          <p:cNvSpPr/>
          <p:nvPr/>
        </p:nvSpPr>
        <p:spPr>
          <a:xfrm>
            <a:off x="14296098" y="-1039174"/>
            <a:ext cx="7370074" cy="7121334"/>
          </a:xfrm>
          <a:custGeom>
            <a:avLst/>
            <a:gdLst/>
            <a:ahLst/>
            <a:cxnLst/>
            <a:rect l="l" t="t" r="r" b="b"/>
            <a:pathLst>
              <a:path w="7370074" h="7121334">
                <a:moveTo>
                  <a:pt x="0" y="0"/>
                </a:moveTo>
                <a:lnTo>
                  <a:pt x="7370074" y="0"/>
                </a:lnTo>
                <a:lnTo>
                  <a:pt x="7370074" y="7121334"/>
                </a:lnTo>
                <a:lnTo>
                  <a:pt x="0" y="7121334"/>
                </a:lnTo>
                <a:lnTo>
                  <a:pt x="0" y="0"/>
                </a:lnTo>
                <a:close/>
              </a:path>
            </a:pathLst>
          </a:custGeom>
          <a:blipFill>
            <a:blip r:embed="rId6"/>
            <a:stretch>
              <a:fillRect/>
            </a:stretch>
          </a:blipFill>
        </p:spPr>
        <p:txBody>
          <a:bodyPr/>
          <a:lstStyle/>
          <a:p>
            <a:endParaRPr lang="vi-VN"/>
          </a:p>
        </p:txBody>
      </p:sp>
      <p:sp>
        <p:nvSpPr>
          <p:cNvPr id="6" name="Freeform 6"/>
          <p:cNvSpPr/>
          <p:nvPr/>
        </p:nvSpPr>
        <p:spPr>
          <a:xfrm>
            <a:off x="10025464" y="7081223"/>
            <a:ext cx="13434051" cy="8229600"/>
          </a:xfrm>
          <a:custGeom>
            <a:avLst/>
            <a:gdLst/>
            <a:ahLst/>
            <a:cxnLst/>
            <a:rect l="l" t="t" r="r" b="b"/>
            <a:pathLst>
              <a:path w="13434051" h="8229600">
                <a:moveTo>
                  <a:pt x="0" y="0"/>
                </a:moveTo>
                <a:lnTo>
                  <a:pt x="13434051" y="0"/>
                </a:lnTo>
                <a:lnTo>
                  <a:pt x="13434051" y="8229600"/>
                </a:lnTo>
                <a:lnTo>
                  <a:pt x="0" y="8229600"/>
                </a:lnTo>
                <a:lnTo>
                  <a:pt x="0" y="0"/>
                </a:lnTo>
                <a:close/>
              </a:path>
            </a:pathLst>
          </a:custGeom>
          <a:blipFill>
            <a:blip r:embed="rId7"/>
            <a:stretch>
              <a:fillRect/>
            </a:stretch>
          </a:blipFill>
        </p:spPr>
        <p:txBody>
          <a:bodyPr/>
          <a:lstStyle/>
          <a:p>
            <a:endParaRPr lang="vi-VN"/>
          </a:p>
        </p:txBody>
      </p:sp>
      <p:sp>
        <p:nvSpPr>
          <p:cNvPr id="7" name="Freeform 7"/>
          <p:cNvSpPr/>
          <p:nvPr/>
        </p:nvSpPr>
        <p:spPr>
          <a:xfrm>
            <a:off x="488914" y="0"/>
            <a:ext cx="4622031" cy="2438121"/>
          </a:xfrm>
          <a:custGeom>
            <a:avLst/>
            <a:gdLst/>
            <a:ahLst/>
            <a:cxnLst/>
            <a:rect l="l" t="t" r="r" b="b"/>
            <a:pathLst>
              <a:path w="4622031" h="2438121">
                <a:moveTo>
                  <a:pt x="0" y="0"/>
                </a:moveTo>
                <a:lnTo>
                  <a:pt x="4622031" y="0"/>
                </a:lnTo>
                <a:lnTo>
                  <a:pt x="4622031" y="2438121"/>
                </a:lnTo>
                <a:lnTo>
                  <a:pt x="0" y="2438121"/>
                </a:lnTo>
                <a:lnTo>
                  <a:pt x="0" y="0"/>
                </a:lnTo>
                <a:close/>
              </a:path>
            </a:pathLst>
          </a:custGeom>
          <a:blipFill>
            <a:blip r:embed="rId8"/>
            <a:stretch>
              <a:fillRect/>
            </a:stretch>
          </a:blipFill>
        </p:spPr>
        <p:txBody>
          <a:bodyPr/>
          <a:lstStyle/>
          <a:p>
            <a:endParaRPr lang="vi-VN"/>
          </a:p>
        </p:txBody>
      </p:sp>
      <p:grpSp>
        <p:nvGrpSpPr>
          <p:cNvPr id="8" name="Group 8"/>
          <p:cNvGrpSpPr/>
          <p:nvPr/>
        </p:nvGrpSpPr>
        <p:grpSpPr>
          <a:xfrm>
            <a:off x="12227456" y="8388203"/>
            <a:ext cx="4388756" cy="1085566"/>
            <a:chOff x="0" y="0"/>
            <a:chExt cx="5851675" cy="1447421"/>
          </a:xfrm>
        </p:grpSpPr>
        <p:sp>
          <p:nvSpPr>
            <p:cNvPr id="9" name="Freeform 9"/>
            <p:cNvSpPr/>
            <p:nvPr/>
          </p:nvSpPr>
          <p:spPr>
            <a:xfrm>
              <a:off x="12700" y="139700"/>
              <a:ext cx="5838975" cy="1307721"/>
            </a:xfrm>
            <a:custGeom>
              <a:avLst/>
              <a:gdLst/>
              <a:ahLst/>
              <a:cxnLst/>
              <a:rect l="l" t="t" r="r" b="b"/>
              <a:pathLst>
                <a:path w="5838975" h="1307721">
                  <a:moveTo>
                    <a:pt x="0" y="0"/>
                  </a:moveTo>
                  <a:lnTo>
                    <a:pt x="5838975" y="0"/>
                  </a:lnTo>
                  <a:lnTo>
                    <a:pt x="5838975" y="1307721"/>
                  </a:lnTo>
                  <a:lnTo>
                    <a:pt x="0" y="13077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a:off x="0" y="0"/>
              <a:ext cx="5838975" cy="1307721"/>
            </a:xfrm>
            <a:custGeom>
              <a:avLst/>
              <a:gdLst/>
              <a:ahLst/>
              <a:cxnLst/>
              <a:rect l="l" t="t" r="r" b="b"/>
              <a:pathLst>
                <a:path w="5838975" h="1307721">
                  <a:moveTo>
                    <a:pt x="0" y="0"/>
                  </a:moveTo>
                  <a:lnTo>
                    <a:pt x="5838975" y="0"/>
                  </a:lnTo>
                  <a:lnTo>
                    <a:pt x="5838975" y="1307721"/>
                  </a:lnTo>
                  <a:lnTo>
                    <a:pt x="0" y="13077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grpSp>
      <p:sp>
        <p:nvSpPr>
          <p:cNvPr id="11" name="TextBox 11"/>
          <p:cNvSpPr txBox="1"/>
          <p:nvPr/>
        </p:nvSpPr>
        <p:spPr>
          <a:xfrm>
            <a:off x="4658214" y="3270410"/>
            <a:ext cx="9637884" cy="3613810"/>
          </a:xfrm>
          <a:prstGeom prst="rect">
            <a:avLst/>
          </a:prstGeom>
        </p:spPr>
        <p:txBody>
          <a:bodyPr lIns="0" tIns="0" rIns="0" bIns="0" rtlCol="0" anchor="t">
            <a:spAutoFit/>
          </a:bodyPr>
          <a:lstStyle/>
          <a:p>
            <a:pPr algn="ctr">
              <a:lnSpc>
                <a:spcPts val="10810"/>
              </a:lnSpc>
            </a:pPr>
            <a:r>
              <a:rPr lang="en-US" sz="11623" spc="-34" dirty="0">
                <a:solidFill>
                  <a:srgbClr val="5E17EB"/>
                </a:solidFill>
                <a:latin typeface="Baskerville Old Face" panose="02020602080505020303" pitchFamily="18" charset="0"/>
              </a:rPr>
              <a:t>VÒNG QUAY</a:t>
            </a:r>
          </a:p>
          <a:p>
            <a:pPr marL="0" lvl="0" indent="0" algn="ctr">
              <a:lnSpc>
                <a:spcPts val="19063"/>
              </a:lnSpc>
            </a:pPr>
            <a:r>
              <a:rPr lang="en-US" sz="11623" spc="-34" dirty="0">
                <a:solidFill>
                  <a:srgbClr val="5E17EB"/>
                </a:solidFill>
                <a:latin typeface="Baskerville Old Face" panose="02020602080505020303" pitchFamily="18" charset="0"/>
              </a:rPr>
              <a:t>MAY MẮN</a:t>
            </a:r>
          </a:p>
        </p:txBody>
      </p:sp>
      <p:sp>
        <p:nvSpPr>
          <p:cNvPr id="12" name="TextBox 12"/>
          <p:cNvSpPr txBox="1"/>
          <p:nvPr/>
        </p:nvSpPr>
        <p:spPr>
          <a:xfrm>
            <a:off x="12578593" y="8487017"/>
            <a:ext cx="3676956" cy="688975"/>
          </a:xfrm>
          <a:prstGeom prst="rect">
            <a:avLst/>
          </a:prstGeom>
        </p:spPr>
        <p:txBody>
          <a:bodyPr lIns="0" tIns="0" rIns="0" bIns="0" rtlCol="0" anchor="t">
            <a:spAutoFit/>
          </a:bodyPr>
          <a:lstStyle/>
          <a:p>
            <a:pPr marL="0" lvl="0" indent="0" algn="ctr">
              <a:lnSpc>
                <a:spcPts val="5599"/>
              </a:lnSpc>
              <a:spcBef>
                <a:spcPct val="0"/>
              </a:spcBef>
            </a:pPr>
            <a:r>
              <a:rPr lang="en-US" sz="3999" u="none">
                <a:solidFill>
                  <a:srgbClr val="FFFFFF"/>
                </a:solidFill>
                <a:latin typeface="Cosmic Octo Medium"/>
              </a:rPr>
              <a:t>LET'S PLAY!</a:t>
            </a:r>
          </a:p>
        </p:txBody>
      </p:sp>
      <p:sp>
        <p:nvSpPr>
          <p:cNvPr id="13" name="TextBox 13"/>
          <p:cNvSpPr txBox="1"/>
          <p:nvPr/>
        </p:nvSpPr>
        <p:spPr>
          <a:xfrm>
            <a:off x="-998233" y="9040381"/>
            <a:ext cx="11372850" cy="771526"/>
          </a:xfrm>
          <a:prstGeom prst="rect">
            <a:avLst/>
          </a:prstGeom>
        </p:spPr>
        <p:txBody>
          <a:bodyPr lIns="0" tIns="0" rIns="0" bIns="0" rtlCol="0" anchor="t">
            <a:spAutoFit/>
          </a:bodyPr>
          <a:lstStyle/>
          <a:p>
            <a:pPr algn="ctr">
              <a:lnSpc>
                <a:spcPts val="6299"/>
              </a:lnSpc>
            </a:pPr>
            <a:r>
              <a:rPr lang="en-US" sz="4499">
                <a:solidFill>
                  <a:srgbClr val="000000"/>
                </a:solidFill>
                <a:latin typeface="Tomorrow Bold"/>
              </a:rPr>
              <a:t>GVHD: Đặng Lê Bảo Chương</a:t>
            </a:r>
          </a:p>
        </p:txBody>
      </p:sp>
      <p:sp>
        <p:nvSpPr>
          <p:cNvPr id="14" name="TextBox 14"/>
          <p:cNvSpPr txBox="1"/>
          <p:nvPr/>
        </p:nvSpPr>
        <p:spPr>
          <a:xfrm>
            <a:off x="-528374" y="7920525"/>
            <a:ext cx="11372850" cy="830581"/>
          </a:xfrm>
          <a:prstGeom prst="rect">
            <a:avLst/>
          </a:prstGeom>
        </p:spPr>
        <p:txBody>
          <a:bodyPr lIns="0" tIns="0" rIns="0" bIns="0" rtlCol="0" anchor="t">
            <a:spAutoFit/>
          </a:bodyPr>
          <a:lstStyle/>
          <a:p>
            <a:pPr algn="ctr">
              <a:lnSpc>
                <a:spcPts val="6719"/>
              </a:lnSpc>
            </a:pPr>
            <a:r>
              <a:rPr lang="en-US" sz="4799">
                <a:solidFill>
                  <a:srgbClr val="000000"/>
                </a:solidFill>
                <a:latin typeface="Tomorrow Bold"/>
              </a:rPr>
              <a:t>Môn: Lập trình mạng căn bản</a:t>
            </a:r>
          </a:p>
        </p:txBody>
      </p:sp>
      <p:sp>
        <p:nvSpPr>
          <p:cNvPr id="15" name="TextBox 15"/>
          <p:cNvSpPr txBox="1"/>
          <p:nvPr/>
        </p:nvSpPr>
        <p:spPr>
          <a:xfrm>
            <a:off x="5158051" y="1171575"/>
            <a:ext cx="8391300" cy="916854"/>
          </a:xfrm>
          <a:prstGeom prst="rect">
            <a:avLst/>
          </a:prstGeom>
        </p:spPr>
        <p:txBody>
          <a:bodyPr lIns="0" tIns="0" rIns="0" bIns="0" rtlCol="0" anchor="t">
            <a:spAutoFit/>
          </a:bodyPr>
          <a:lstStyle/>
          <a:p>
            <a:pPr marL="0" lvl="0" indent="0" algn="ctr">
              <a:lnSpc>
                <a:spcPts val="6862"/>
              </a:lnSpc>
            </a:pPr>
            <a:r>
              <a:rPr lang="en-US" sz="7378" spc="-22">
                <a:solidFill>
                  <a:srgbClr val="D61C79"/>
                </a:solidFill>
                <a:latin typeface="Playfair Display" pitchFamily="2" charset="0"/>
              </a:rPr>
              <a:t>BÁO CÁO ĐỒ ÁN</a:t>
            </a:r>
            <a:endParaRPr lang="en-US" sz="7378" spc="-22" dirty="0">
              <a:solidFill>
                <a:srgbClr val="D61C79"/>
              </a:solidFill>
              <a:latin typeface="Playfair Display"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7303"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sp>
        <p:nvSpPr>
          <p:cNvPr id="5" name="Freeform 5"/>
          <p:cNvSpPr/>
          <p:nvPr/>
        </p:nvSpPr>
        <p:spPr>
          <a:xfrm>
            <a:off x="-1838444" y="4265225"/>
            <a:ext cx="7017953" cy="6649511"/>
          </a:xfrm>
          <a:custGeom>
            <a:avLst/>
            <a:gdLst/>
            <a:ahLst/>
            <a:cxnLst/>
            <a:rect l="l" t="t" r="r" b="b"/>
            <a:pathLst>
              <a:path w="7017953" h="6649511">
                <a:moveTo>
                  <a:pt x="0" y="0"/>
                </a:moveTo>
                <a:lnTo>
                  <a:pt x="7017953" y="0"/>
                </a:lnTo>
                <a:lnTo>
                  <a:pt x="7017953" y="6649511"/>
                </a:lnTo>
                <a:lnTo>
                  <a:pt x="0" y="6649511"/>
                </a:lnTo>
                <a:lnTo>
                  <a:pt x="0" y="0"/>
                </a:lnTo>
                <a:close/>
              </a:path>
            </a:pathLst>
          </a:custGeom>
          <a:blipFill>
            <a:blip r:embed="rId4"/>
            <a:stretch>
              <a:fillRect/>
            </a:stretch>
          </a:blipFill>
        </p:spPr>
        <p:txBody>
          <a:bodyPr/>
          <a:lstStyle/>
          <a:p>
            <a:endParaRPr lang="vi-VN"/>
          </a:p>
        </p:txBody>
      </p:sp>
      <p:sp>
        <p:nvSpPr>
          <p:cNvPr id="6" name="Freeform 6"/>
          <p:cNvSpPr/>
          <p:nvPr/>
        </p:nvSpPr>
        <p:spPr>
          <a:xfrm>
            <a:off x="14097144" y="-353122"/>
            <a:ext cx="6324311" cy="6095055"/>
          </a:xfrm>
          <a:custGeom>
            <a:avLst/>
            <a:gdLst/>
            <a:ahLst/>
            <a:cxnLst/>
            <a:rect l="l" t="t" r="r" b="b"/>
            <a:pathLst>
              <a:path w="6324311" h="6095055">
                <a:moveTo>
                  <a:pt x="0" y="0"/>
                </a:moveTo>
                <a:lnTo>
                  <a:pt x="6324312" y="0"/>
                </a:lnTo>
                <a:lnTo>
                  <a:pt x="6324312" y="6095055"/>
                </a:lnTo>
                <a:lnTo>
                  <a:pt x="0" y="6095055"/>
                </a:lnTo>
                <a:lnTo>
                  <a:pt x="0" y="0"/>
                </a:lnTo>
                <a:close/>
              </a:path>
            </a:pathLst>
          </a:custGeom>
          <a:blipFill>
            <a:blip r:embed="rId5"/>
            <a:stretch>
              <a:fillRect/>
            </a:stretch>
          </a:blipFill>
        </p:spPr>
        <p:txBody>
          <a:bodyPr/>
          <a:lstStyle/>
          <a:p>
            <a:endParaRPr lang="vi-VN"/>
          </a:p>
        </p:txBody>
      </p:sp>
      <p:sp>
        <p:nvSpPr>
          <p:cNvPr id="7" name="Freeform 7"/>
          <p:cNvSpPr/>
          <p:nvPr/>
        </p:nvSpPr>
        <p:spPr>
          <a:xfrm flipH="1">
            <a:off x="0" y="526474"/>
            <a:ext cx="4178736" cy="1874860"/>
          </a:xfrm>
          <a:custGeom>
            <a:avLst/>
            <a:gdLst/>
            <a:ahLst/>
            <a:cxnLst/>
            <a:rect l="l" t="t" r="r" b="b"/>
            <a:pathLst>
              <a:path w="4178736" h="1874860">
                <a:moveTo>
                  <a:pt x="4178736" y="0"/>
                </a:moveTo>
                <a:lnTo>
                  <a:pt x="0" y="0"/>
                </a:lnTo>
                <a:lnTo>
                  <a:pt x="0" y="1874859"/>
                </a:lnTo>
                <a:lnTo>
                  <a:pt x="4178736" y="1874859"/>
                </a:lnTo>
                <a:lnTo>
                  <a:pt x="4178736" y="0"/>
                </a:lnTo>
                <a:close/>
              </a:path>
            </a:pathLst>
          </a:custGeom>
          <a:blipFill>
            <a:blip r:embed="rId6"/>
            <a:stretch>
              <a:fillRect/>
            </a:stretch>
          </a:blipFill>
        </p:spPr>
        <p:txBody>
          <a:bodyPr/>
          <a:lstStyle/>
          <a:p>
            <a:endParaRPr lang="vi-VN"/>
          </a:p>
        </p:txBody>
      </p:sp>
      <p:sp>
        <p:nvSpPr>
          <p:cNvPr id="8" name="TextBox 8"/>
          <p:cNvSpPr txBox="1"/>
          <p:nvPr/>
        </p:nvSpPr>
        <p:spPr>
          <a:xfrm>
            <a:off x="829065" y="954593"/>
            <a:ext cx="2358918" cy="772238"/>
          </a:xfrm>
          <a:prstGeom prst="rect">
            <a:avLst/>
          </a:prstGeom>
        </p:spPr>
        <p:txBody>
          <a:bodyPr lIns="0" tIns="0" rIns="0" bIns="0" rtlCol="0" anchor="t">
            <a:spAutoFit/>
          </a:bodyPr>
          <a:lstStyle/>
          <a:p>
            <a:pPr algn="ctr">
              <a:lnSpc>
                <a:spcPts val="3066"/>
              </a:lnSpc>
              <a:spcBef>
                <a:spcPct val="0"/>
              </a:spcBef>
            </a:pPr>
            <a:r>
              <a:rPr lang="en-US" sz="2555">
                <a:solidFill>
                  <a:srgbClr val="FFF3D7"/>
                </a:solidFill>
                <a:latin typeface="Cosmic Octo Bold"/>
              </a:rPr>
              <a:t>Cấu trúc gói tin</a:t>
            </a:r>
          </a:p>
        </p:txBody>
      </p:sp>
      <p:sp>
        <p:nvSpPr>
          <p:cNvPr id="9" name="TextBox 9"/>
          <p:cNvSpPr txBox="1"/>
          <p:nvPr/>
        </p:nvSpPr>
        <p:spPr>
          <a:xfrm>
            <a:off x="4750263" y="1282102"/>
            <a:ext cx="9685820" cy="879932"/>
          </a:xfrm>
          <a:prstGeom prst="rect">
            <a:avLst/>
          </a:prstGeom>
        </p:spPr>
        <p:txBody>
          <a:bodyPr lIns="0" tIns="0" rIns="0" bIns="0" rtlCol="0" anchor="t">
            <a:spAutoFit/>
          </a:bodyPr>
          <a:lstStyle/>
          <a:p>
            <a:pPr marL="0" lvl="0" indent="0" algn="l">
              <a:lnSpc>
                <a:spcPts val="6915"/>
              </a:lnSpc>
            </a:pPr>
            <a:r>
              <a:rPr lang="en-US" sz="5762">
                <a:solidFill>
                  <a:srgbClr val="0080CB"/>
                </a:solidFill>
                <a:latin typeface="Cosmic Octo"/>
              </a:rPr>
              <a:t>CLIENT TO SERVER</a:t>
            </a:r>
          </a:p>
        </p:txBody>
      </p:sp>
      <p:graphicFrame>
        <p:nvGraphicFramePr>
          <p:cNvPr id="10" name="Table 10"/>
          <p:cNvGraphicFramePr>
            <a:graphicFrameLocks noGrp="1"/>
          </p:cNvGraphicFramePr>
          <p:nvPr/>
        </p:nvGraphicFramePr>
        <p:xfrm>
          <a:off x="1028700" y="3285790"/>
          <a:ext cx="16348036" cy="5591402"/>
        </p:xfrm>
        <a:graphic>
          <a:graphicData uri="http://schemas.openxmlformats.org/drawingml/2006/table">
            <a:tbl>
              <a:tblPr/>
              <a:tblGrid>
                <a:gridCol w="4087009">
                  <a:extLst>
                    <a:ext uri="{9D8B030D-6E8A-4147-A177-3AD203B41FA5}">
                      <a16:colId xmlns:a16="http://schemas.microsoft.com/office/drawing/2014/main" val="20000"/>
                    </a:ext>
                  </a:extLst>
                </a:gridCol>
                <a:gridCol w="4087009">
                  <a:extLst>
                    <a:ext uri="{9D8B030D-6E8A-4147-A177-3AD203B41FA5}">
                      <a16:colId xmlns:a16="http://schemas.microsoft.com/office/drawing/2014/main" val="20001"/>
                    </a:ext>
                  </a:extLst>
                </a:gridCol>
                <a:gridCol w="4087009">
                  <a:extLst>
                    <a:ext uri="{9D8B030D-6E8A-4147-A177-3AD203B41FA5}">
                      <a16:colId xmlns:a16="http://schemas.microsoft.com/office/drawing/2014/main" val="20002"/>
                    </a:ext>
                  </a:extLst>
                </a:gridCol>
                <a:gridCol w="4087009">
                  <a:extLst>
                    <a:ext uri="{9D8B030D-6E8A-4147-A177-3AD203B41FA5}">
                      <a16:colId xmlns:a16="http://schemas.microsoft.com/office/drawing/2014/main" val="20003"/>
                    </a:ext>
                  </a:extLst>
                </a:gridCol>
              </a:tblGrid>
              <a:tr h="2795701">
                <a:tc gridSpan="4">
                  <a:txBody>
                    <a:bodyPr/>
                    <a:lstStyle/>
                    <a:p>
                      <a:pPr marL="0" lvl="0" indent="0" algn="ctr">
                        <a:lnSpc>
                          <a:spcPts val="5599"/>
                        </a:lnSpc>
                        <a:spcBef>
                          <a:spcPct val="0"/>
                        </a:spcBef>
                        <a:defRPr/>
                      </a:pPr>
                      <a:r>
                        <a:rPr lang="en-US" sz="3999" u="none" strike="noStrike">
                          <a:solidFill>
                            <a:srgbClr val="00669B"/>
                          </a:solidFill>
                          <a:latin typeface="Tomorrow Bold"/>
                        </a:rPr>
                        <a:t>PACKET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tc hMerge="1">
                  <a:txBody>
                    <a:bodyPr/>
                    <a:lstStyle/>
                    <a:p>
                      <a:pPr marL="0" lvl="0" indent="0" algn="ctr">
                        <a:lnSpc>
                          <a:spcPts val="5599"/>
                        </a:lnSpc>
                        <a:spcBef>
                          <a:spcPct val="0"/>
                        </a:spcBef>
                        <a:defRPr/>
                      </a:pPr>
                      <a:r>
                        <a:rPr lang="en-US" sz="3999" u="none" strike="noStrike">
                          <a:solidFill>
                            <a:srgbClr val="00669B"/>
                          </a:solidFill>
                          <a:latin typeface="Tomorrow Bold"/>
                        </a:rPr>
                        <a:t>PACKET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tc hMerge="1">
                  <a:txBody>
                    <a:bodyPr/>
                    <a:lstStyle/>
                    <a:p>
                      <a:pPr marL="0" lvl="0" indent="0" algn="ctr">
                        <a:lnSpc>
                          <a:spcPts val="5599"/>
                        </a:lnSpc>
                        <a:spcBef>
                          <a:spcPct val="0"/>
                        </a:spcBef>
                        <a:defRPr/>
                      </a:pPr>
                      <a:r>
                        <a:rPr lang="en-US" sz="3999" u="none" strike="noStrike">
                          <a:solidFill>
                            <a:srgbClr val="00669B"/>
                          </a:solidFill>
                          <a:latin typeface="Tomorrow Bold"/>
                        </a:rPr>
                        <a:t>PACKET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tc hMerge="1">
                  <a:txBody>
                    <a:bodyPr/>
                    <a:lstStyle/>
                    <a:p>
                      <a:pPr marL="0" lvl="0" indent="0" algn="ctr">
                        <a:lnSpc>
                          <a:spcPts val="5599"/>
                        </a:lnSpc>
                        <a:spcBef>
                          <a:spcPct val="0"/>
                        </a:spcBef>
                        <a:defRPr/>
                      </a:pPr>
                      <a:r>
                        <a:rPr lang="en-US" sz="3999" u="none" strike="noStrike">
                          <a:solidFill>
                            <a:srgbClr val="00669B"/>
                          </a:solidFill>
                          <a:latin typeface="Tomorrow Bold"/>
                        </a:rPr>
                        <a:t>PACKET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extLst>
                  <a:ext uri="{0D108BD9-81ED-4DB2-BD59-A6C34878D82A}">
                    <a16:rowId xmlns:a16="http://schemas.microsoft.com/office/drawing/2014/main" val="10000"/>
                  </a:ext>
                </a:extLst>
              </a:tr>
              <a:tr h="2795701">
                <a:tc>
                  <a:txBody>
                    <a:bodyPr/>
                    <a:lstStyle/>
                    <a:p>
                      <a:pPr marL="0" lvl="0" indent="0" algn="ctr">
                        <a:lnSpc>
                          <a:spcPts val="5599"/>
                        </a:lnSpc>
                        <a:spcBef>
                          <a:spcPct val="0"/>
                        </a:spcBef>
                        <a:defRPr/>
                      </a:pPr>
                      <a:r>
                        <a:rPr lang="en-US" sz="3999" u="none" strike="noStrike">
                          <a:solidFill>
                            <a:srgbClr val="00669B"/>
                          </a:solidFill>
                          <a:latin typeface="Tomorrow Bold"/>
                        </a:rPr>
                        <a:t>NICKNAME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tc>
                  <a:txBody>
                    <a:bodyPr/>
                    <a:lstStyle/>
                    <a:p>
                      <a:pPr marL="0" lvl="0" indent="0" algn="ctr">
                        <a:lnSpc>
                          <a:spcPts val="5599"/>
                        </a:lnSpc>
                        <a:spcBef>
                          <a:spcPct val="0"/>
                        </a:spcBef>
                        <a:defRPr/>
                      </a:pPr>
                      <a:r>
                        <a:rPr lang="en-US" sz="3999" u="none" strike="noStrike">
                          <a:solidFill>
                            <a:srgbClr val="00669B"/>
                          </a:solidFill>
                          <a:latin typeface="Tomorrow Bold"/>
                        </a:rPr>
                        <a:t>CHARACTER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tc>
                  <a:txBody>
                    <a:bodyPr/>
                    <a:lstStyle/>
                    <a:p>
                      <a:pPr marL="0" lvl="0" indent="0" algn="ctr">
                        <a:lnSpc>
                          <a:spcPts val="5599"/>
                        </a:lnSpc>
                        <a:spcBef>
                          <a:spcPct val="0"/>
                        </a:spcBef>
                        <a:defRPr/>
                      </a:pPr>
                      <a:r>
                        <a:rPr lang="en-US" sz="3999" u="none" strike="noStrike">
                          <a:solidFill>
                            <a:srgbClr val="00669B"/>
                          </a:solidFill>
                          <a:latin typeface="Tomorrow Bold"/>
                        </a:rPr>
                        <a:t>SCORE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tc>
                  <a:txBody>
                    <a:bodyPr/>
                    <a:lstStyle/>
                    <a:p>
                      <a:pPr marL="0" lvl="0" indent="0" algn="ctr">
                        <a:lnSpc>
                          <a:spcPts val="5599"/>
                        </a:lnSpc>
                        <a:spcBef>
                          <a:spcPct val="0"/>
                        </a:spcBef>
                        <a:defRPr/>
                      </a:pPr>
                      <a:r>
                        <a:rPr lang="en-US" sz="3999" u="none" strike="noStrike">
                          <a:solidFill>
                            <a:srgbClr val="00669B"/>
                          </a:solidFill>
                          <a:latin typeface="Tomorrow Bold"/>
                        </a:rPr>
                        <a:t>TOTALSCORE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7303"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sp>
        <p:nvSpPr>
          <p:cNvPr id="5" name="Freeform 5"/>
          <p:cNvSpPr/>
          <p:nvPr/>
        </p:nvSpPr>
        <p:spPr>
          <a:xfrm>
            <a:off x="-1838444" y="4265225"/>
            <a:ext cx="7017953" cy="6649511"/>
          </a:xfrm>
          <a:custGeom>
            <a:avLst/>
            <a:gdLst/>
            <a:ahLst/>
            <a:cxnLst/>
            <a:rect l="l" t="t" r="r" b="b"/>
            <a:pathLst>
              <a:path w="7017953" h="6649511">
                <a:moveTo>
                  <a:pt x="0" y="0"/>
                </a:moveTo>
                <a:lnTo>
                  <a:pt x="7017953" y="0"/>
                </a:lnTo>
                <a:lnTo>
                  <a:pt x="7017953" y="6649511"/>
                </a:lnTo>
                <a:lnTo>
                  <a:pt x="0" y="6649511"/>
                </a:lnTo>
                <a:lnTo>
                  <a:pt x="0" y="0"/>
                </a:lnTo>
                <a:close/>
              </a:path>
            </a:pathLst>
          </a:custGeom>
          <a:blipFill>
            <a:blip r:embed="rId4"/>
            <a:stretch>
              <a:fillRect/>
            </a:stretch>
          </a:blipFill>
        </p:spPr>
        <p:txBody>
          <a:bodyPr/>
          <a:lstStyle/>
          <a:p>
            <a:endParaRPr lang="vi-VN"/>
          </a:p>
        </p:txBody>
      </p:sp>
      <p:sp>
        <p:nvSpPr>
          <p:cNvPr id="6" name="Freeform 6"/>
          <p:cNvSpPr/>
          <p:nvPr/>
        </p:nvSpPr>
        <p:spPr>
          <a:xfrm>
            <a:off x="0" y="544380"/>
            <a:ext cx="4987218" cy="2237598"/>
          </a:xfrm>
          <a:custGeom>
            <a:avLst/>
            <a:gdLst/>
            <a:ahLst/>
            <a:cxnLst/>
            <a:rect l="l" t="t" r="r" b="b"/>
            <a:pathLst>
              <a:path w="4987218" h="2237598">
                <a:moveTo>
                  <a:pt x="0" y="0"/>
                </a:moveTo>
                <a:lnTo>
                  <a:pt x="4987218" y="0"/>
                </a:lnTo>
                <a:lnTo>
                  <a:pt x="4987218" y="2237598"/>
                </a:lnTo>
                <a:lnTo>
                  <a:pt x="0" y="2237598"/>
                </a:lnTo>
                <a:lnTo>
                  <a:pt x="0" y="0"/>
                </a:lnTo>
                <a:close/>
              </a:path>
            </a:pathLst>
          </a:custGeom>
          <a:blipFill>
            <a:blip r:embed="rId5"/>
            <a:stretch>
              <a:fillRect/>
            </a:stretch>
          </a:blipFill>
        </p:spPr>
        <p:txBody>
          <a:bodyPr/>
          <a:lstStyle/>
          <a:p>
            <a:endParaRPr lang="vi-VN"/>
          </a:p>
        </p:txBody>
      </p:sp>
      <p:sp>
        <p:nvSpPr>
          <p:cNvPr id="7" name="Freeform 7"/>
          <p:cNvSpPr/>
          <p:nvPr/>
        </p:nvSpPr>
        <p:spPr>
          <a:xfrm>
            <a:off x="14097144" y="-353122"/>
            <a:ext cx="6324311" cy="6095055"/>
          </a:xfrm>
          <a:custGeom>
            <a:avLst/>
            <a:gdLst/>
            <a:ahLst/>
            <a:cxnLst/>
            <a:rect l="l" t="t" r="r" b="b"/>
            <a:pathLst>
              <a:path w="6324311" h="6095055">
                <a:moveTo>
                  <a:pt x="0" y="0"/>
                </a:moveTo>
                <a:lnTo>
                  <a:pt x="6324312" y="0"/>
                </a:lnTo>
                <a:lnTo>
                  <a:pt x="6324312" y="6095055"/>
                </a:lnTo>
                <a:lnTo>
                  <a:pt x="0" y="6095055"/>
                </a:lnTo>
                <a:lnTo>
                  <a:pt x="0" y="0"/>
                </a:lnTo>
                <a:close/>
              </a:path>
            </a:pathLst>
          </a:custGeom>
          <a:blipFill>
            <a:blip r:embed="rId6"/>
            <a:stretch>
              <a:fillRect/>
            </a:stretch>
          </a:blipFill>
        </p:spPr>
        <p:txBody>
          <a:bodyPr/>
          <a:lstStyle/>
          <a:p>
            <a:endParaRPr lang="vi-VN"/>
          </a:p>
        </p:txBody>
      </p:sp>
      <p:sp>
        <p:nvSpPr>
          <p:cNvPr id="8" name="TextBox 8"/>
          <p:cNvSpPr txBox="1"/>
          <p:nvPr/>
        </p:nvSpPr>
        <p:spPr>
          <a:xfrm>
            <a:off x="1028700" y="1019175"/>
            <a:ext cx="3302451" cy="1038225"/>
          </a:xfrm>
          <a:prstGeom prst="rect">
            <a:avLst/>
          </a:prstGeom>
        </p:spPr>
        <p:txBody>
          <a:bodyPr lIns="0" tIns="0" rIns="0" bIns="0" rtlCol="0" anchor="t">
            <a:spAutoFit/>
          </a:bodyPr>
          <a:lstStyle/>
          <a:p>
            <a:pPr algn="ctr">
              <a:lnSpc>
                <a:spcPts val="4080"/>
              </a:lnSpc>
              <a:spcBef>
                <a:spcPct val="0"/>
              </a:spcBef>
            </a:pPr>
            <a:r>
              <a:rPr lang="en-US" sz="3400">
                <a:solidFill>
                  <a:srgbClr val="FFF3D7"/>
                </a:solidFill>
                <a:latin typeface="Cosmic Octo Bold"/>
              </a:rPr>
              <a:t>Cấu trúc gói tin</a:t>
            </a:r>
          </a:p>
        </p:txBody>
      </p:sp>
      <p:graphicFrame>
        <p:nvGraphicFramePr>
          <p:cNvPr id="9" name="Table 9"/>
          <p:cNvGraphicFramePr>
            <a:graphicFrameLocks noGrp="1"/>
          </p:cNvGraphicFramePr>
          <p:nvPr/>
        </p:nvGraphicFramePr>
        <p:xfrm>
          <a:off x="1257757" y="2861109"/>
          <a:ext cx="16001542" cy="6676822"/>
        </p:xfrm>
        <a:graphic>
          <a:graphicData uri="http://schemas.openxmlformats.org/drawingml/2006/table">
            <a:tbl>
              <a:tblPr/>
              <a:tblGrid>
                <a:gridCol w="8000771">
                  <a:extLst>
                    <a:ext uri="{9D8B030D-6E8A-4147-A177-3AD203B41FA5}">
                      <a16:colId xmlns:a16="http://schemas.microsoft.com/office/drawing/2014/main" val="20000"/>
                    </a:ext>
                  </a:extLst>
                </a:gridCol>
                <a:gridCol w="8000771">
                  <a:extLst>
                    <a:ext uri="{9D8B030D-6E8A-4147-A177-3AD203B41FA5}">
                      <a16:colId xmlns:a16="http://schemas.microsoft.com/office/drawing/2014/main" val="20001"/>
                    </a:ext>
                  </a:extLst>
                </a:gridCol>
              </a:tblGrid>
              <a:tr h="2565760">
                <a:tc>
                  <a:txBody>
                    <a:bodyPr/>
                    <a:lstStyle/>
                    <a:p>
                      <a:pPr marL="0" lvl="0" indent="0" algn="ctr">
                        <a:lnSpc>
                          <a:spcPts val="3779"/>
                        </a:lnSpc>
                        <a:spcBef>
                          <a:spcPct val="0"/>
                        </a:spcBef>
                        <a:defRPr/>
                      </a:pPr>
                      <a:r>
                        <a:rPr lang="en-US" sz="2699" u="none" strike="noStrike">
                          <a:solidFill>
                            <a:srgbClr val="784146"/>
                          </a:solidFill>
                          <a:latin typeface="Tomorrow Bold"/>
                        </a:rPr>
                        <a:t>DATATYPE : </a:t>
                      </a:r>
                      <a:r>
                        <a:rPr lang="en-US" sz="2699" u="none" strike="noStrike">
                          <a:solidFill>
                            <a:srgbClr val="FE502D"/>
                          </a:solidFill>
                          <a:latin typeface="Tomorrow Bold"/>
                        </a:rPr>
                        <a:t>LOBBYINFO/LOAD_QA/INGAME/</a:t>
                      </a:r>
                      <a:endParaRPr lang="en-US" sz="1100"/>
                    </a:p>
                    <a:p>
                      <a:pPr marL="0" lvl="0" indent="0" algn="ctr">
                        <a:lnSpc>
                          <a:spcPts val="3779"/>
                        </a:lnSpc>
                        <a:spcBef>
                          <a:spcPct val="0"/>
                        </a:spcBef>
                      </a:pPr>
                      <a:r>
                        <a:rPr lang="en-US" sz="2699" u="none" strike="noStrike">
                          <a:solidFill>
                            <a:srgbClr val="FE502D"/>
                          </a:solidFill>
                          <a:latin typeface="Tomorrow Bold"/>
                        </a:rPr>
                        <a:t>OTHERINFO/SETUP/TURN/CR/CW</a:t>
                      </a:r>
                    </a:p>
                    <a:p>
                      <a:pPr marL="0" lvl="0" indent="0" algn="ctr">
                        <a:lnSpc>
                          <a:spcPts val="3779"/>
                        </a:lnSpc>
                        <a:spcBef>
                          <a:spcPct val="0"/>
                        </a:spcBef>
                      </a:pPr>
                      <a:r>
                        <a:rPr lang="en-US" sz="2699" u="none" strike="noStrike">
                          <a:solidFill>
                            <a:srgbClr val="FE502D"/>
                          </a:solidFill>
                          <a:latin typeface="Tomorrow Bold"/>
                        </a:rPr>
                        <a:t>/SCOREUPDATE/NEW_ROUND/ENDGAME</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lin ang="2700000"/>
                    </a:gradFill>
                  </a:tcPr>
                </a:tc>
                <a:tc>
                  <a:txBody>
                    <a:bodyPr/>
                    <a:lstStyle/>
                    <a:p>
                      <a:pPr marL="0" lvl="0" indent="0" algn="ctr">
                        <a:lnSpc>
                          <a:spcPts val="3779"/>
                        </a:lnSpc>
                        <a:spcBef>
                          <a:spcPct val="0"/>
                        </a:spcBef>
                        <a:defRPr/>
                      </a:pPr>
                      <a:r>
                        <a:rPr lang="en-US" sz="2699" u="none" strike="noStrike">
                          <a:solidFill>
                            <a:srgbClr val="784146"/>
                          </a:solidFill>
                          <a:latin typeface="Tomorrow Bold"/>
                        </a:rPr>
                        <a:t>LENGTH</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extLst>
                  <a:ext uri="{0D108BD9-81ED-4DB2-BD59-A6C34878D82A}">
                    <a16:rowId xmlns:a16="http://schemas.microsoft.com/office/drawing/2014/main" val="10000"/>
                  </a:ext>
                </a:extLst>
              </a:tr>
              <a:tr h="2055531">
                <a:tc>
                  <a:txBody>
                    <a:bodyPr/>
                    <a:lstStyle/>
                    <a:p>
                      <a:pPr marL="0" lvl="0" indent="0" algn="ctr">
                        <a:lnSpc>
                          <a:spcPts val="3779"/>
                        </a:lnSpc>
                        <a:spcBef>
                          <a:spcPct val="0"/>
                        </a:spcBef>
                        <a:defRPr/>
                      </a:pPr>
                      <a:r>
                        <a:rPr lang="en-US" sz="2699" u="none" strike="noStrike">
                          <a:solidFill>
                            <a:srgbClr val="784146"/>
                          </a:solidFill>
                          <a:latin typeface="Tomorrow Bold"/>
                        </a:rPr>
                        <a:t>SENDER : SERVER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marL="0" lvl="0" indent="0" algn="ctr">
                        <a:lnSpc>
                          <a:spcPts val="3779"/>
                        </a:lnSpc>
                        <a:spcBef>
                          <a:spcPct val="0"/>
                        </a:spcBef>
                        <a:defRPr/>
                      </a:pPr>
                      <a:r>
                        <a:rPr lang="en-US" sz="2699" u="none" strike="noStrike">
                          <a:solidFill>
                            <a:srgbClr val="784146"/>
                          </a:solidFill>
                          <a:latin typeface="Tomorrow Bold"/>
                        </a:rPr>
                        <a:t>RECEIVER: CLIENT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extLst>
                  <a:ext uri="{0D108BD9-81ED-4DB2-BD59-A6C34878D82A}">
                    <a16:rowId xmlns:a16="http://schemas.microsoft.com/office/drawing/2014/main" val="10001"/>
                  </a:ext>
                </a:extLst>
              </a:tr>
              <a:tr h="2055531">
                <a:tc gridSpan="2">
                  <a:txBody>
                    <a:bodyPr/>
                    <a:lstStyle/>
                    <a:p>
                      <a:pPr marL="0" lvl="0" indent="0" algn="ctr">
                        <a:lnSpc>
                          <a:spcPts val="3779"/>
                        </a:lnSpc>
                        <a:spcBef>
                          <a:spcPct val="0"/>
                        </a:spcBef>
                        <a:defRPr/>
                      </a:pPr>
                      <a:r>
                        <a:rPr lang="en-US" sz="2699" u="none" strike="noStrike">
                          <a:solidFill>
                            <a:srgbClr val="784146"/>
                          </a:solidFill>
                          <a:latin typeface="Tomorrow Bold"/>
                        </a:rPr>
                        <a:t>BODY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hMerge="1">
                  <a:txBody>
                    <a:bodyPr/>
                    <a:lstStyle/>
                    <a:p>
                      <a:pPr marL="0" lvl="0" indent="0" algn="ctr">
                        <a:lnSpc>
                          <a:spcPts val="3779"/>
                        </a:lnSpc>
                        <a:spcBef>
                          <a:spcPct val="0"/>
                        </a:spcBef>
                        <a:defRPr/>
                      </a:pPr>
                      <a:r>
                        <a:rPr lang="en-US" sz="2699" u="none" strike="noStrike">
                          <a:solidFill>
                            <a:srgbClr val="784146"/>
                          </a:solidFill>
                          <a:latin typeface="Tomorrow Bold"/>
                        </a:rPr>
                        <a:t>BODY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extLst>
                  <a:ext uri="{0D108BD9-81ED-4DB2-BD59-A6C34878D82A}">
                    <a16:rowId xmlns:a16="http://schemas.microsoft.com/office/drawing/2014/main" val="10002"/>
                  </a:ext>
                </a:extLst>
              </a:tr>
            </a:tbl>
          </a:graphicData>
        </a:graphic>
      </p:graphicFrame>
      <p:sp>
        <p:nvSpPr>
          <p:cNvPr id="10" name="TextBox 10"/>
          <p:cNvSpPr txBox="1"/>
          <p:nvPr/>
        </p:nvSpPr>
        <p:spPr>
          <a:xfrm>
            <a:off x="5628163" y="1019175"/>
            <a:ext cx="9685820" cy="879932"/>
          </a:xfrm>
          <a:prstGeom prst="rect">
            <a:avLst/>
          </a:prstGeom>
        </p:spPr>
        <p:txBody>
          <a:bodyPr lIns="0" tIns="0" rIns="0" bIns="0" rtlCol="0" anchor="t">
            <a:spAutoFit/>
          </a:bodyPr>
          <a:lstStyle/>
          <a:p>
            <a:pPr marL="0" lvl="0" indent="0" algn="l">
              <a:lnSpc>
                <a:spcPts val="6915"/>
              </a:lnSpc>
            </a:pPr>
            <a:r>
              <a:rPr lang="en-US" sz="5762">
                <a:solidFill>
                  <a:srgbClr val="FF389B"/>
                </a:solidFill>
                <a:latin typeface="Cosmic Octo"/>
              </a:rPr>
              <a:t>SERVER TO CLIENT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7303"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sp>
        <p:nvSpPr>
          <p:cNvPr id="5" name="Freeform 5"/>
          <p:cNvSpPr/>
          <p:nvPr/>
        </p:nvSpPr>
        <p:spPr>
          <a:xfrm>
            <a:off x="-1838444" y="4265225"/>
            <a:ext cx="7017953" cy="6649511"/>
          </a:xfrm>
          <a:custGeom>
            <a:avLst/>
            <a:gdLst/>
            <a:ahLst/>
            <a:cxnLst/>
            <a:rect l="l" t="t" r="r" b="b"/>
            <a:pathLst>
              <a:path w="7017953" h="6649511">
                <a:moveTo>
                  <a:pt x="0" y="0"/>
                </a:moveTo>
                <a:lnTo>
                  <a:pt x="7017953" y="0"/>
                </a:lnTo>
                <a:lnTo>
                  <a:pt x="7017953" y="6649511"/>
                </a:lnTo>
                <a:lnTo>
                  <a:pt x="0" y="6649511"/>
                </a:lnTo>
                <a:lnTo>
                  <a:pt x="0" y="0"/>
                </a:lnTo>
                <a:close/>
              </a:path>
            </a:pathLst>
          </a:custGeom>
          <a:blipFill>
            <a:blip r:embed="rId4"/>
            <a:stretch>
              <a:fillRect/>
            </a:stretch>
          </a:blipFill>
        </p:spPr>
        <p:txBody>
          <a:bodyPr/>
          <a:lstStyle/>
          <a:p>
            <a:endParaRPr lang="vi-VN"/>
          </a:p>
        </p:txBody>
      </p:sp>
      <p:sp>
        <p:nvSpPr>
          <p:cNvPr id="6" name="Freeform 6"/>
          <p:cNvSpPr/>
          <p:nvPr/>
        </p:nvSpPr>
        <p:spPr>
          <a:xfrm>
            <a:off x="0" y="544380"/>
            <a:ext cx="4987218" cy="2237598"/>
          </a:xfrm>
          <a:custGeom>
            <a:avLst/>
            <a:gdLst/>
            <a:ahLst/>
            <a:cxnLst/>
            <a:rect l="l" t="t" r="r" b="b"/>
            <a:pathLst>
              <a:path w="4987218" h="2237598">
                <a:moveTo>
                  <a:pt x="0" y="0"/>
                </a:moveTo>
                <a:lnTo>
                  <a:pt x="4987218" y="0"/>
                </a:lnTo>
                <a:lnTo>
                  <a:pt x="4987218" y="2237598"/>
                </a:lnTo>
                <a:lnTo>
                  <a:pt x="0" y="2237598"/>
                </a:lnTo>
                <a:lnTo>
                  <a:pt x="0" y="0"/>
                </a:lnTo>
                <a:close/>
              </a:path>
            </a:pathLst>
          </a:custGeom>
          <a:blipFill>
            <a:blip r:embed="rId5"/>
            <a:stretch>
              <a:fillRect/>
            </a:stretch>
          </a:blipFill>
        </p:spPr>
        <p:txBody>
          <a:bodyPr/>
          <a:lstStyle/>
          <a:p>
            <a:endParaRPr lang="vi-VN"/>
          </a:p>
        </p:txBody>
      </p:sp>
      <p:sp>
        <p:nvSpPr>
          <p:cNvPr id="7" name="Freeform 7"/>
          <p:cNvSpPr/>
          <p:nvPr/>
        </p:nvSpPr>
        <p:spPr>
          <a:xfrm>
            <a:off x="14097144" y="-353122"/>
            <a:ext cx="6324311" cy="6095055"/>
          </a:xfrm>
          <a:custGeom>
            <a:avLst/>
            <a:gdLst/>
            <a:ahLst/>
            <a:cxnLst/>
            <a:rect l="l" t="t" r="r" b="b"/>
            <a:pathLst>
              <a:path w="6324311" h="6095055">
                <a:moveTo>
                  <a:pt x="0" y="0"/>
                </a:moveTo>
                <a:lnTo>
                  <a:pt x="6324312" y="0"/>
                </a:lnTo>
                <a:lnTo>
                  <a:pt x="6324312" y="6095055"/>
                </a:lnTo>
                <a:lnTo>
                  <a:pt x="0" y="6095055"/>
                </a:lnTo>
                <a:lnTo>
                  <a:pt x="0" y="0"/>
                </a:lnTo>
                <a:close/>
              </a:path>
            </a:pathLst>
          </a:custGeom>
          <a:blipFill>
            <a:blip r:embed="rId6"/>
            <a:stretch>
              <a:fillRect/>
            </a:stretch>
          </a:blipFill>
        </p:spPr>
        <p:txBody>
          <a:bodyPr/>
          <a:lstStyle/>
          <a:p>
            <a:endParaRPr lang="vi-VN"/>
          </a:p>
        </p:txBody>
      </p:sp>
      <p:sp>
        <p:nvSpPr>
          <p:cNvPr id="8" name="TextBox 8"/>
          <p:cNvSpPr txBox="1"/>
          <p:nvPr/>
        </p:nvSpPr>
        <p:spPr>
          <a:xfrm>
            <a:off x="1028700" y="1019175"/>
            <a:ext cx="3302451" cy="1038225"/>
          </a:xfrm>
          <a:prstGeom prst="rect">
            <a:avLst/>
          </a:prstGeom>
        </p:spPr>
        <p:txBody>
          <a:bodyPr lIns="0" tIns="0" rIns="0" bIns="0" rtlCol="0" anchor="t">
            <a:spAutoFit/>
          </a:bodyPr>
          <a:lstStyle/>
          <a:p>
            <a:pPr algn="ctr">
              <a:lnSpc>
                <a:spcPts val="4080"/>
              </a:lnSpc>
              <a:spcBef>
                <a:spcPct val="0"/>
              </a:spcBef>
            </a:pPr>
            <a:r>
              <a:rPr lang="en-US" sz="3400">
                <a:solidFill>
                  <a:srgbClr val="FFF3D7"/>
                </a:solidFill>
                <a:latin typeface="Cosmic Octo Bold"/>
              </a:rPr>
              <a:t>Cấu trúc gói tin</a:t>
            </a:r>
          </a:p>
        </p:txBody>
      </p:sp>
      <p:sp>
        <p:nvSpPr>
          <p:cNvPr id="9" name="TextBox 9"/>
          <p:cNvSpPr txBox="1"/>
          <p:nvPr/>
        </p:nvSpPr>
        <p:spPr>
          <a:xfrm>
            <a:off x="5628163" y="1019175"/>
            <a:ext cx="9685820" cy="879932"/>
          </a:xfrm>
          <a:prstGeom prst="rect">
            <a:avLst/>
          </a:prstGeom>
        </p:spPr>
        <p:txBody>
          <a:bodyPr lIns="0" tIns="0" rIns="0" bIns="0" rtlCol="0" anchor="t">
            <a:spAutoFit/>
          </a:bodyPr>
          <a:lstStyle/>
          <a:p>
            <a:pPr marL="0" lvl="0" indent="0" algn="l">
              <a:lnSpc>
                <a:spcPts val="6915"/>
              </a:lnSpc>
            </a:pPr>
            <a:r>
              <a:rPr lang="en-US" sz="5762">
                <a:solidFill>
                  <a:srgbClr val="FF389B"/>
                </a:solidFill>
                <a:latin typeface="Cosmic Octo"/>
              </a:rPr>
              <a:t>SERVER TO CLIENT</a:t>
            </a:r>
          </a:p>
        </p:txBody>
      </p:sp>
      <p:graphicFrame>
        <p:nvGraphicFramePr>
          <p:cNvPr id="10" name="Table 10"/>
          <p:cNvGraphicFramePr>
            <a:graphicFrameLocks noGrp="1"/>
          </p:cNvGraphicFramePr>
          <p:nvPr/>
        </p:nvGraphicFramePr>
        <p:xfrm>
          <a:off x="379266" y="3362012"/>
          <a:ext cx="17529468" cy="5591402"/>
        </p:xfrm>
        <a:graphic>
          <a:graphicData uri="http://schemas.openxmlformats.org/drawingml/2006/table">
            <a:tbl>
              <a:tblPr/>
              <a:tblGrid>
                <a:gridCol w="3444573">
                  <a:extLst>
                    <a:ext uri="{9D8B030D-6E8A-4147-A177-3AD203B41FA5}">
                      <a16:colId xmlns:a16="http://schemas.microsoft.com/office/drawing/2014/main" val="20000"/>
                    </a:ext>
                  </a:extLst>
                </a:gridCol>
                <a:gridCol w="2816979">
                  <a:extLst>
                    <a:ext uri="{9D8B030D-6E8A-4147-A177-3AD203B41FA5}">
                      <a16:colId xmlns:a16="http://schemas.microsoft.com/office/drawing/2014/main" val="20001"/>
                    </a:ext>
                  </a:extLst>
                </a:gridCol>
                <a:gridCol w="2816979">
                  <a:extLst>
                    <a:ext uri="{9D8B030D-6E8A-4147-A177-3AD203B41FA5}">
                      <a16:colId xmlns:a16="http://schemas.microsoft.com/office/drawing/2014/main" val="20002"/>
                    </a:ext>
                  </a:extLst>
                </a:gridCol>
                <a:gridCol w="2816979">
                  <a:extLst>
                    <a:ext uri="{9D8B030D-6E8A-4147-A177-3AD203B41FA5}">
                      <a16:colId xmlns:a16="http://schemas.microsoft.com/office/drawing/2014/main" val="20003"/>
                    </a:ext>
                  </a:extLst>
                </a:gridCol>
                <a:gridCol w="2816979">
                  <a:extLst>
                    <a:ext uri="{9D8B030D-6E8A-4147-A177-3AD203B41FA5}">
                      <a16:colId xmlns:a16="http://schemas.microsoft.com/office/drawing/2014/main" val="20004"/>
                    </a:ext>
                  </a:extLst>
                </a:gridCol>
                <a:gridCol w="2816979">
                  <a:extLst>
                    <a:ext uri="{9D8B030D-6E8A-4147-A177-3AD203B41FA5}">
                      <a16:colId xmlns:a16="http://schemas.microsoft.com/office/drawing/2014/main" val="20005"/>
                    </a:ext>
                  </a:extLst>
                </a:gridCol>
              </a:tblGrid>
              <a:tr h="2795701">
                <a:tc gridSpan="6">
                  <a:txBody>
                    <a:bodyPr/>
                    <a:lstStyle/>
                    <a:p>
                      <a:pPr marL="0" lvl="0" indent="0" algn="ctr">
                        <a:lnSpc>
                          <a:spcPts val="5599"/>
                        </a:lnSpc>
                        <a:spcBef>
                          <a:spcPct val="0"/>
                        </a:spcBef>
                        <a:defRPr/>
                      </a:pPr>
                      <a:r>
                        <a:rPr lang="en-US" sz="3999" u="none" strike="noStrike">
                          <a:solidFill>
                            <a:srgbClr val="784146"/>
                          </a:solidFill>
                          <a:latin typeface="Tomorrow Bold"/>
                        </a:rPr>
                        <a:t>PACKET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tc hMerge="1">
                  <a:txBody>
                    <a:bodyPr/>
                    <a:lstStyle/>
                    <a:p>
                      <a:pPr marL="0" lvl="0" indent="0" algn="ctr">
                        <a:lnSpc>
                          <a:spcPts val="5599"/>
                        </a:lnSpc>
                        <a:spcBef>
                          <a:spcPct val="0"/>
                        </a:spcBef>
                        <a:defRPr/>
                      </a:pPr>
                      <a:r>
                        <a:rPr lang="en-US" sz="3999" u="none" strike="noStrike">
                          <a:solidFill>
                            <a:srgbClr val="784146"/>
                          </a:solidFill>
                          <a:latin typeface="Tomorrow Bold"/>
                        </a:rPr>
                        <a:t>PACKET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tc hMerge="1">
                  <a:txBody>
                    <a:bodyPr/>
                    <a:lstStyle/>
                    <a:p>
                      <a:pPr marL="0" lvl="0" indent="0" algn="ctr">
                        <a:lnSpc>
                          <a:spcPts val="5599"/>
                        </a:lnSpc>
                        <a:spcBef>
                          <a:spcPct val="0"/>
                        </a:spcBef>
                        <a:defRPr/>
                      </a:pPr>
                      <a:r>
                        <a:rPr lang="en-US" sz="3999" u="none" strike="noStrike">
                          <a:solidFill>
                            <a:srgbClr val="784146"/>
                          </a:solidFill>
                          <a:latin typeface="Tomorrow Bold"/>
                        </a:rPr>
                        <a:t>PACKET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tc hMerge="1">
                  <a:txBody>
                    <a:bodyPr/>
                    <a:lstStyle/>
                    <a:p>
                      <a:pPr marL="0" lvl="0" indent="0" algn="ctr">
                        <a:lnSpc>
                          <a:spcPts val="5599"/>
                        </a:lnSpc>
                        <a:spcBef>
                          <a:spcPct val="0"/>
                        </a:spcBef>
                        <a:defRPr/>
                      </a:pPr>
                      <a:r>
                        <a:rPr lang="en-US" sz="3999" u="none" strike="noStrike">
                          <a:solidFill>
                            <a:srgbClr val="784146"/>
                          </a:solidFill>
                          <a:latin typeface="Tomorrow Bold"/>
                        </a:rPr>
                        <a:t>PACKET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tc hMerge="1">
                  <a:txBody>
                    <a:bodyPr/>
                    <a:lstStyle/>
                    <a:p>
                      <a:pPr marL="0" lvl="0" indent="0" algn="ctr">
                        <a:lnSpc>
                          <a:spcPts val="5599"/>
                        </a:lnSpc>
                        <a:spcBef>
                          <a:spcPct val="0"/>
                        </a:spcBef>
                        <a:defRPr/>
                      </a:pPr>
                      <a:r>
                        <a:rPr lang="en-US" sz="3999" u="none" strike="noStrike">
                          <a:solidFill>
                            <a:srgbClr val="784146"/>
                          </a:solidFill>
                          <a:latin typeface="Tomorrow Bold"/>
                        </a:rPr>
                        <a:t>PACKET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tc hMerge="1">
                  <a:txBody>
                    <a:bodyPr/>
                    <a:lstStyle/>
                    <a:p>
                      <a:pPr marL="0" lvl="0" indent="0" algn="ctr">
                        <a:lnSpc>
                          <a:spcPts val="5599"/>
                        </a:lnSpc>
                        <a:spcBef>
                          <a:spcPct val="0"/>
                        </a:spcBef>
                        <a:defRPr/>
                      </a:pPr>
                      <a:r>
                        <a:rPr lang="en-US" sz="3999" u="none" strike="noStrike">
                          <a:solidFill>
                            <a:srgbClr val="784146"/>
                          </a:solidFill>
                          <a:latin typeface="Tomorrow Bold"/>
                        </a:rPr>
                        <a:t>PACKET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extLst>
                  <a:ext uri="{0D108BD9-81ED-4DB2-BD59-A6C34878D82A}">
                    <a16:rowId xmlns:a16="http://schemas.microsoft.com/office/drawing/2014/main" val="10000"/>
                  </a:ext>
                </a:extLst>
              </a:tr>
              <a:tr h="2795701">
                <a:tc>
                  <a:txBody>
                    <a:bodyPr/>
                    <a:lstStyle/>
                    <a:p>
                      <a:pPr marL="0" lvl="0" indent="0" algn="ctr">
                        <a:lnSpc>
                          <a:spcPts val="4340"/>
                        </a:lnSpc>
                        <a:spcBef>
                          <a:spcPct val="0"/>
                        </a:spcBef>
                        <a:defRPr/>
                      </a:pPr>
                      <a:r>
                        <a:rPr lang="en-US" sz="3100" u="none" strike="noStrike">
                          <a:solidFill>
                            <a:srgbClr val="784146"/>
                          </a:solidFill>
                          <a:latin typeface="Tomorrow Bold"/>
                        </a:rPr>
                        <a:t>NICKNAME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tc>
                  <a:txBody>
                    <a:bodyPr/>
                    <a:lstStyle/>
                    <a:p>
                      <a:pPr marL="0" lvl="0" indent="0" algn="ctr">
                        <a:lnSpc>
                          <a:spcPts val="4200"/>
                        </a:lnSpc>
                        <a:spcBef>
                          <a:spcPct val="0"/>
                        </a:spcBef>
                        <a:defRPr/>
                      </a:pPr>
                      <a:r>
                        <a:rPr lang="en-US" sz="3000">
                          <a:solidFill>
                            <a:srgbClr val="784146"/>
                          </a:solidFill>
                          <a:latin typeface="Tomorrow Bold"/>
                        </a:rPr>
                        <a:t>TURN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tc>
                  <a:txBody>
                    <a:bodyPr/>
                    <a:lstStyle/>
                    <a:p>
                      <a:pPr marL="0" lvl="0" indent="0" algn="ctr">
                        <a:lnSpc>
                          <a:spcPts val="4200"/>
                        </a:lnSpc>
                        <a:spcBef>
                          <a:spcPct val="0"/>
                        </a:spcBef>
                        <a:defRPr/>
                      </a:pPr>
                      <a:r>
                        <a:rPr lang="en-US" sz="3000" u="none" strike="noStrike">
                          <a:solidFill>
                            <a:srgbClr val="784146"/>
                          </a:solidFill>
                          <a:latin typeface="Tomorrow Bold"/>
                        </a:rPr>
                        <a:t>SCORE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tc>
                  <a:txBody>
                    <a:bodyPr/>
                    <a:lstStyle/>
                    <a:p>
                      <a:pPr marL="0" lvl="0" indent="0" algn="ctr">
                        <a:lnSpc>
                          <a:spcPts val="3920"/>
                        </a:lnSpc>
                        <a:spcBef>
                          <a:spcPct val="0"/>
                        </a:spcBef>
                        <a:defRPr/>
                      </a:pPr>
                      <a:r>
                        <a:rPr lang="en-US" sz="2800">
                          <a:solidFill>
                            <a:srgbClr val="784146"/>
                          </a:solidFill>
                          <a:latin typeface="Tomorrow Bold"/>
                        </a:rPr>
                        <a:t>CHARACTER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tc>
                  <a:txBody>
                    <a:bodyPr/>
                    <a:lstStyle/>
                    <a:p>
                      <a:pPr marL="0" lvl="0" indent="0" algn="ctr">
                        <a:lnSpc>
                          <a:spcPts val="4480"/>
                        </a:lnSpc>
                        <a:spcBef>
                          <a:spcPct val="0"/>
                        </a:spcBef>
                        <a:defRPr/>
                      </a:pPr>
                      <a:r>
                        <a:rPr lang="en-US" sz="3200">
                          <a:solidFill>
                            <a:srgbClr val="784146"/>
                          </a:solidFill>
                          <a:latin typeface="Tomorrow Bold"/>
                        </a:rPr>
                        <a:t>QUESTION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tc>
                  <a:txBody>
                    <a:bodyPr/>
                    <a:lstStyle/>
                    <a:p>
                      <a:pPr marL="0" lvl="0" indent="0" algn="ctr">
                        <a:lnSpc>
                          <a:spcPts val="4200"/>
                        </a:lnSpc>
                        <a:spcBef>
                          <a:spcPct val="0"/>
                        </a:spcBef>
                        <a:defRPr/>
                      </a:pPr>
                      <a:r>
                        <a:rPr lang="en-US" sz="3000">
                          <a:solidFill>
                            <a:srgbClr val="784146"/>
                          </a:solidFill>
                          <a:latin typeface="Tomorrow Bold"/>
                        </a:rPr>
                        <a:t>ANSWER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FFF7AD">
                            <a:alpha val="100000"/>
                          </a:srgbClr>
                        </a:gs>
                        <a:gs pos="100000">
                          <a:srgbClr val="FFA9F9">
                            <a:alpha val="100000"/>
                          </a:srgbClr>
                        </a:gs>
                      </a:gsLst>
                      <a:path path="circle">
                        <a:fillToRect l="50000" t="50000" r="50000" b="50000"/>
                      </a:path>
                    </a:gra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7303"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sp>
        <p:nvSpPr>
          <p:cNvPr id="5" name="Freeform 5"/>
          <p:cNvSpPr/>
          <p:nvPr/>
        </p:nvSpPr>
        <p:spPr>
          <a:xfrm>
            <a:off x="-679634" y="7734991"/>
            <a:ext cx="3416669" cy="3416669"/>
          </a:xfrm>
          <a:custGeom>
            <a:avLst/>
            <a:gdLst/>
            <a:ahLst/>
            <a:cxnLst/>
            <a:rect l="l" t="t" r="r" b="b"/>
            <a:pathLst>
              <a:path w="3416669" h="3416669">
                <a:moveTo>
                  <a:pt x="0" y="0"/>
                </a:moveTo>
                <a:lnTo>
                  <a:pt x="3416668" y="0"/>
                </a:lnTo>
                <a:lnTo>
                  <a:pt x="3416668" y="3416669"/>
                </a:lnTo>
                <a:lnTo>
                  <a:pt x="0" y="3416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a:off x="-1412188" y="-1913538"/>
            <a:ext cx="9488876" cy="8990710"/>
          </a:xfrm>
          <a:custGeom>
            <a:avLst/>
            <a:gdLst/>
            <a:ahLst/>
            <a:cxnLst/>
            <a:rect l="l" t="t" r="r" b="b"/>
            <a:pathLst>
              <a:path w="9488876" h="8990710">
                <a:moveTo>
                  <a:pt x="0" y="0"/>
                </a:moveTo>
                <a:lnTo>
                  <a:pt x="9488876" y="0"/>
                </a:lnTo>
                <a:lnTo>
                  <a:pt x="9488876" y="8990710"/>
                </a:lnTo>
                <a:lnTo>
                  <a:pt x="0" y="8990710"/>
                </a:lnTo>
                <a:lnTo>
                  <a:pt x="0" y="0"/>
                </a:lnTo>
                <a:close/>
              </a:path>
            </a:pathLst>
          </a:custGeom>
          <a:blipFill>
            <a:blip r:embed="rId6"/>
            <a:stretch>
              <a:fillRect/>
            </a:stretch>
          </a:blipFill>
        </p:spPr>
        <p:txBody>
          <a:bodyPr/>
          <a:lstStyle/>
          <a:p>
            <a:endParaRPr lang="vi-VN"/>
          </a:p>
        </p:txBody>
      </p:sp>
      <p:sp>
        <p:nvSpPr>
          <p:cNvPr id="7" name="Freeform 7"/>
          <p:cNvSpPr/>
          <p:nvPr/>
        </p:nvSpPr>
        <p:spPr>
          <a:xfrm>
            <a:off x="15973773" y="-767321"/>
            <a:ext cx="2571054" cy="2571054"/>
          </a:xfrm>
          <a:custGeom>
            <a:avLst/>
            <a:gdLst/>
            <a:ahLst/>
            <a:cxnLst/>
            <a:rect l="l" t="t" r="r" b="b"/>
            <a:pathLst>
              <a:path w="2571054" h="2571054">
                <a:moveTo>
                  <a:pt x="0" y="0"/>
                </a:moveTo>
                <a:lnTo>
                  <a:pt x="2571054" y="0"/>
                </a:lnTo>
                <a:lnTo>
                  <a:pt x="2571054" y="2571054"/>
                </a:lnTo>
                <a:lnTo>
                  <a:pt x="0" y="25710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8" name="Freeform 8"/>
          <p:cNvSpPr/>
          <p:nvPr/>
        </p:nvSpPr>
        <p:spPr>
          <a:xfrm>
            <a:off x="12506016" y="5102955"/>
            <a:ext cx="5264072" cy="5264072"/>
          </a:xfrm>
          <a:custGeom>
            <a:avLst/>
            <a:gdLst/>
            <a:ahLst/>
            <a:cxnLst/>
            <a:rect l="l" t="t" r="r" b="b"/>
            <a:pathLst>
              <a:path w="5264072" h="5264072">
                <a:moveTo>
                  <a:pt x="0" y="0"/>
                </a:moveTo>
                <a:lnTo>
                  <a:pt x="5264071" y="0"/>
                </a:lnTo>
                <a:lnTo>
                  <a:pt x="5264071" y="5264072"/>
                </a:lnTo>
                <a:lnTo>
                  <a:pt x="0" y="5264072"/>
                </a:lnTo>
                <a:lnTo>
                  <a:pt x="0" y="0"/>
                </a:lnTo>
                <a:close/>
              </a:path>
            </a:pathLst>
          </a:custGeom>
          <a:blipFill>
            <a:blip r:embed="rId7"/>
            <a:stretch>
              <a:fillRect/>
            </a:stretch>
          </a:blipFill>
        </p:spPr>
        <p:txBody>
          <a:bodyPr/>
          <a:lstStyle/>
          <a:p>
            <a:endParaRPr lang="vi-VN"/>
          </a:p>
        </p:txBody>
      </p:sp>
      <p:sp>
        <p:nvSpPr>
          <p:cNvPr id="9" name="Freeform 9"/>
          <p:cNvSpPr/>
          <p:nvPr/>
        </p:nvSpPr>
        <p:spPr>
          <a:xfrm rot="1269018" flipH="1">
            <a:off x="6796236" y="3037781"/>
            <a:ext cx="4058342" cy="4277568"/>
          </a:xfrm>
          <a:custGeom>
            <a:avLst/>
            <a:gdLst/>
            <a:ahLst/>
            <a:cxnLst/>
            <a:rect l="l" t="t" r="r" b="b"/>
            <a:pathLst>
              <a:path w="4058342" h="4277568">
                <a:moveTo>
                  <a:pt x="4058342" y="0"/>
                </a:moveTo>
                <a:lnTo>
                  <a:pt x="0" y="0"/>
                </a:lnTo>
                <a:lnTo>
                  <a:pt x="0" y="4277568"/>
                </a:lnTo>
                <a:lnTo>
                  <a:pt x="4058342" y="4277568"/>
                </a:lnTo>
                <a:lnTo>
                  <a:pt x="4058342" y="0"/>
                </a:lnTo>
                <a:close/>
              </a:path>
            </a:pathLst>
          </a:custGeom>
          <a:blipFill>
            <a:blip r:embed="rId8"/>
            <a:stretch>
              <a:fillRect/>
            </a:stretch>
          </a:blipFill>
        </p:spPr>
        <p:txBody>
          <a:bodyPr/>
          <a:lstStyle/>
          <a:p>
            <a:endParaRPr lang="vi-VN"/>
          </a:p>
        </p:txBody>
      </p:sp>
      <p:sp>
        <p:nvSpPr>
          <p:cNvPr id="10" name="Freeform 10"/>
          <p:cNvSpPr/>
          <p:nvPr/>
        </p:nvSpPr>
        <p:spPr>
          <a:xfrm>
            <a:off x="5318486" y="1647936"/>
            <a:ext cx="7651028" cy="6991127"/>
          </a:xfrm>
          <a:custGeom>
            <a:avLst/>
            <a:gdLst/>
            <a:ahLst/>
            <a:cxnLst/>
            <a:rect l="l" t="t" r="r" b="b"/>
            <a:pathLst>
              <a:path w="7651028" h="6991127">
                <a:moveTo>
                  <a:pt x="0" y="0"/>
                </a:moveTo>
                <a:lnTo>
                  <a:pt x="7651028" y="0"/>
                </a:lnTo>
                <a:lnTo>
                  <a:pt x="7651028" y="6991128"/>
                </a:lnTo>
                <a:lnTo>
                  <a:pt x="0" y="6991128"/>
                </a:lnTo>
                <a:lnTo>
                  <a:pt x="0" y="0"/>
                </a:lnTo>
                <a:close/>
              </a:path>
            </a:pathLst>
          </a:custGeom>
          <a:blipFill>
            <a:blip r:embed="rId9"/>
            <a:stretch>
              <a:fillRect/>
            </a:stretch>
          </a:blipFill>
        </p:spPr>
        <p:txBody>
          <a:bodyPr/>
          <a:lstStyle/>
          <a:p>
            <a:endParaRPr lang="vi-VN"/>
          </a:p>
        </p:txBody>
      </p:sp>
      <p:sp>
        <p:nvSpPr>
          <p:cNvPr id="11" name="TextBox 11"/>
          <p:cNvSpPr txBox="1"/>
          <p:nvPr/>
        </p:nvSpPr>
        <p:spPr>
          <a:xfrm>
            <a:off x="5918730" y="4001221"/>
            <a:ext cx="6450540" cy="1812699"/>
          </a:xfrm>
          <a:prstGeom prst="rect">
            <a:avLst/>
          </a:prstGeom>
        </p:spPr>
        <p:txBody>
          <a:bodyPr lIns="0" tIns="0" rIns="0" bIns="0" rtlCol="0" anchor="t">
            <a:spAutoFit/>
          </a:bodyPr>
          <a:lstStyle/>
          <a:p>
            <a:pPr marL="0" lvl="0" indent="0" algn="ctr">
              <a:lnSpc>
                <a:spcPts val="9340"/>
              </a:lnSpc>
              <a:spcBef>
                <a:spcPct val="0"/>
              </a:spcBef>
            </a:pPr>
            <a:r>
              <a:rPr lang="en-US" sz="10043" spc="-30">
                <a:solidFill>
                  <a:srgbClr val="FFF3D7"/>
                </a:solidFill>
                <a:latin typeface="Cosmic Octo"/>
              </a:rPr>
              <a:t>SOURCE</a:t>
            </a:r>
          </a:p>
        </p:txBody>
      </p:sp>
      <p:sp>
        <p:nvSpPr>
          <p:cNvPr id="12" name="TextBox 12"/>
          <p:cNvSpPr txBox="1"/>
          <p:nvPr/>
        </p:nvSpPr>
        <p:spPr>
          <a:xfrm>
            <a:off x="7919402" y="5405551"/>
            <a:ext cx="2449195" cy="657225"/>
          </a:xfrm>
          <a:prstGeom prst="rect">
            <a:avLst/>
          </a:prstGeom>
        </p:spPr>
        <p:txBody>
          <a:bodyPr lIns="0" tIns="0" rIns="0" bIns="0" rtlCol="0" anchor="t">
            <a:spAutoFit/>
          </a:bodyPr>
          <a:lstStyle/>
          <a:p>
            <a:pPr algn="ctr">
              <a:lnSpc>
                <a:spcPts val="5113"/>
              </a:lnSpc>
            </a:pPr>
            <a:r>
              <a:rPr lang="en-US" sz="4260">
                <a:solidFill>
                  <a:srgbClr val="FFF3D7"/>
                </a:solidFill>
                <a:latin typeface="Cosmic Octo"/>
              </a:rPr>
              <a:t>code</a:t>
            </a:r>
          </a:p>
        </p:txBody>
      </p:sp>
      <p:sp>
        <p:nvSpPr>
          <p:cNvPr id="13" name="Freeform 13"/>
          <p:cNvSpPr/>
          <p:nvPr/>
        </p:nvSpPr>
        <p:spPr>
          <a:xfrm>
            <a:off x="-448335" y="3540164"/>
            <a:ext cx="5266944" cy="8229600"/>
          </a:xfrm>
          <a:custGeom>
            <a:avLst/>
            <a:gdLst/>
            <a:ahLst/>
            <a:cxnLst/>
            <a:rect l="l" t="t" r="r" b="b"/>
            <a:pathLst>
              <a:path w="5266944" h="8229600">
                <a:moveTo>
                  <a:pt x="0" y="0"/>
                </a:moveTo>
                <a:lnTo>
                  <a:pt x="5266944" y="0"/>
                </a:lnTo>
                <a:lnTo>
                  <a:pt x="5266944" y="8229600"/>
                </a:lnTo>
                <a:lnTo>
                  <a:pt x="0" y="8229600"/>
                </a:lnTo>
                <a:lnTo>
                  <a:pt x="0" y="0"/>
                </a:lnTo>
                <a:close/>
              </a:path>
            </a:pathLst>
          </a:custGeom>
          <a:blipFill>
            <a:blip r:embed="rId10"/>
            <a:stretch>
              <a:fillRect/>
            </a:stretch>
          </a:blipFill>
        </p:spPr>
        <p:txBody>
          <a:bodyPr/>
          <a:lstStyle/>
          <a:p>
            <a:endParaRPr lang="vi-VN"/>
          </a:p>
        </p:txBody>
      </p:sp>
      <p:sp>
        <p:nvSpPr>
          <p:cNvPr id="14" name="Freeform 14"/>
          <p:cNvSpPr/>
          <p:nvPr/>
        </p:nvSpPr>
        <p:spPr>
          <a:xfrm>
            <a:off x="11052047" y="-2556581"/>
            <a:ext cx="13436082" cy="8229600"/>
          </a:xfrm>
          <a:custGeom>
            <a:avLst/>
            <a:gdLst/>
            <a:ahLst/>
            <a:cxnLst/>
            <a:rect l="l" t="t" r="r" b="b"/>
            <a:pathLst>
              <a:path w="13436082" h="8229600">
                <a:moveTo>
                  <a:pt x="0" y="0"/>
                </a:moveTo>
                <a:lnTo>
                  <a:pt x="13436081" y="0"/>
                </a:lnTo>
                <a:lnTo>
                  <a:pt x="13436081" y="8229600"/>
                </a:lnTo>
                <a:lnTo>
                  <a:pt x="0" y="8229600"/>
                </a:lnTo>
                <a:lnTo>
                  <a:pt x="0" y="0"/>
                </a:lnTo>
                <a:close/>
              </a:path>
            </a:pathLst>
          </a:custGeom>
          <a:blipFill>
            <a:blip r:embed="rId11"/>
            <a:stretch>
              <a:fillRect/>
            </a:stretch>
          </a:blipFill>
        </p:spPr>
        <p:txBody>
          <a:bodyPr/>
          <a:lstStyle/>
          <a:p>
            <a:endParaRPr lang="vi-V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DBFF"/>
        </a:solidFill>
        <a:effectLst/>
      </p:bgPr>
    </p:bg>
    <p:spTree>
      <p:nvGrpSpPr>
        <p:cNvPr id="1" name=""/>
        <p:cNvGrpSpPr/>
        <p:nvPr/>
      </p:nvGrpSpPr>
      <p:grpSpPr>
        <a:xfrm>
          <a:off x="0" y="0"/>
          <a:ext cx="0" cy="0"/>
          <a:chOff x="0" y="0"/>
          <a:chExt cx="0" cy="0"/>
        </a:xfrm>
      </p:grpSpPr>
      <p:sp>
        <p:nvSpPr>
          <p:cNvPr id="2" name="Freeform 2"/>
          <p:cNvSpPr/>
          <p:nvPr/>
        </p:nvSpPr>
        <p:spPr>
          <a:xfrm>
            <a:off x="-1193766" y="6826497"/>
            <a:ext cx="4872123" cy="4863606"/>
          </a:xfrm>
          <a:custGeom>
            <a:avLst/>
            <a:gdLst/>
            <a:ahLst/>
            <a:cxnLst/>
            <a:rect l="l" t="t" r="r" b="b"/>
            <a:pathLst>
              <a:path w="4872123" h="4863606">
                <a:moveTo>
                  <a:pt x="0" y="0"/>
                </a:moveTo>
                <a:lnTo>
                  <a:pt x="4872123" y="0"/>
                </a:lnTo>
                <a:lnTo>
                  <a:pt x="4872123" y="4863606"/>
                </a:lnTo>
                <a:lnTo>
                  <a:pt x="0" y="4863606"/>
                </a:lnTo>
                <a:lnTo>
                  <a:pt x="0" y="0"/>
                </a:lnTo>
                <a:close/>
              </a:path>
            </a:pathLst>
          </a:custGeom>
          <a:blipFill>
            <a:blip r:embed="rId2"/>
            <a:stretch>
              <a:fillRect/>
            </a:stretch>
          </a:blipFill>
        </p:spPr>
        <p:txBody>
          <a:bodyPr/>
          <a:lstStyle/>
          <a:p>
            <a:endParaRPr lang="vi-VN"/>
          </a:p>
        </p:txBody>
      </p:sp>
      <p:sp>
        <p:nvSpPr>
          <p:cNvPr id="3" name="Freeform 3"/>
          <p:cNvSpPr/>
          <p:nvPr/>
        </p:nvSpPr>
        <p:spPr>
          <a:xfrm rot="-3159054">
            <a:off x="14992324" y="1438060"/>
            <a:ext cx="3293432" cy="5213689"/>
          </a:xfrm>
          <a:custGeom>
            <a:avLst/>
            <a:gdLst/>
            <a:ahLst/>
            <a:cxnLst/>
            <a:rect l="l" t="t" r="r" b="b"/>
            <a:pathLst>
              <a:path w="3293432" h="5213689">
                <a:moveTo>
                  <a:pt x="0" y="0"/>
                </a:moveTo>
                <a:lnTo>
                  <a:pt x="3293432" y="0"/>
                </a:lnTo>
                <a:lnTo>
                  <a:pt x="3293432" y="5213688"/>
                </a:lnTo>
                <a:lnTo>
                  <a:pt x="0" y="5213688"/>
                </a:lnTo>
                <a:lnTo>
                  <a:pt x="0" y="0"/>
                </a:lnTo>
                <a:close/>
              </a:path>
            </a:pathLst>
          </a:custGeom>
          <a:blipFill>
            <a:blip r:embed="rId3"/>
            <a:stretch>
              <a:fillRect/>
            </a:stretch>
          </a:blipFill>
        </p:spPr>
        <p:txBody>
          <a:bodyPr/>
          <a:lstStyle/>
          <a:p>
            <a:endParaRPr lang="vi-VN"/>
          </a:p>
        </p:txBody>
      </p:sp>
      <p:grpSp>
        <p:nvGrpSpPr>
          <p:cNvPr id="4" name="Group 4"/>
          <p:cNvGrpSpPr/>
          <p:nvPr/>
        </p:nvGrpSpPr>
        <p:grpSpPr>
          <a:xfrm>
            <a:off x="0" y="0"/>
            <a:ext cx="18288000" cy="3226477"/>
            <a:chOff x="0" y="0"/>
            <a:chExt cx="4816593" cy="849772"/>
          </a:xfrm>
        </p:grpSpPr>
        <p:sp>
          <p:nvSpPr>
            <p:cNvPr id="5" name="Freeform 5"/>
            <p:cNvSpPr/>
            <p:nvPr/>
          </p:nvSpPr>
          <p:spPr>
            <a:xfrm>
              <a:off x="0" y="0"/>
              <a:ext cx="4816592" cy="849772"/>
            </a:xfrm>
            <a:custGeom>
              <a:avLst/>
              <a:gdLst/>
              <a:ahLst/>
              <a:cxnLst/>
              <a:rect l="l" t="t" r="r" b="b"/>
              <a:pathLst>
                <a:path w="4816592" h="849772">
                  <a:moveTo>
                    <a:pt x="0" y="0"/>
                  </a:moveTo>
                  <a:lnTo>
                    <a:pt x="4816592" y="0"/>
                  </a:lnTo>
                  <a:lnTo>
                    <a:pt x="4816592" y="849772"/>
                  </a:lnTo>
                  <a:lnTo>
                    <a:pt x="0" y="849772"/>
                  </a:lnTo>
                  <a:close/>
                </a:path>
              </a:pathLst>
            </a:custGeom>
            <a:solidFill>
              <a:srgbClr val="8045ED"/>
            </a:solidFill>
          </p:spPr>
          <p:txBody>
            <a:bodyPr/>
            <a:lstStyle/>
            <a:p>
              <a:endParaRPr lang="vi-VN"/>
            </a:p>
          </p:txBody>
        </p:sp>
        <p:sp>
          <p:nvSpPr>
            <p:cNvPr id="6" name="TextBox 6"/>
            <p:cNvSpPr txBox="1"/>
            <p:nvPr/>
          </p:nvSpPr>
          <p:spPr>
            <a:xfrm>
              <a:off x="0" y="-47625"/>
              <a:ext cx="4816593" cy="897397"/>
            </a:xfrm>
            <a:prstGeom prst="rect">
              <a:avLst/>
            </a:prstGeom>
          </p:spPr>
          <p:txBody>
            <a:bodyPr lIns="50800" tIns="50800" rIns="50800" bIns="50800" rtlCol="0" anchor="ctr"/>
            <a:lstStyle/>
            <a:p>
              <a:pPr algn="ctr">
                <a:lnSpc>
                  <a:spcPts val="3500"/>
                </a:lnSpc>
              </a:pPr>
              <a:endParaRPr/>
            </a:p>
          </p:txBody>
        </p:sp>
      </p:grpSp>
      <p:sp>
        <p:nvSpPr>
          <p:cNvPr id="7" name="Freeform 7"/>
          <p:cNvSpPr/>
          <p:nvPr/>
        </p:nvSpPr>
        <p:spPr>
          <a:xfrm>
            <a:off x="3075208" y="4044904"/>
            <a:ext cx="12137584" cy="4928173"/>
          </a:xfrm>
          <a:custGeom>
            <a:avLst/>
            <a:gdLst/>
            <a:ahLst/>
            <a:cxnLst/>
            <a:rect l="l" t="t" r="r" b="b"/>
            <a:pathLst>
              <a:path w="12137584" h="4928173">
                <a:moveTo>
                  <a:pt x="0" y="0"/>
                </a:moveTo>
                <a:lnTo>
                  <a:pt x="12137584" y="0"/>
                </a:lnTo>
                <a:lnTo>
                  <a:pt x="12137584" y="4928172"/>
                </a:lnTo>
                <a:lnTo>
                  <a:pt x="0" y="4928172"/>
                </a:lnTo>
                <a:lnTo>
                  <a:pt x="0" y="0"/>
                </a:lnTo>
                <a:close/>
              </a:path>
            </a:pathLst>
          </a:custGeom>
          <a:blipFill>
            <a:blip r:embed="rId4"/>
            <a:stretch>
              <a:fillRect/>
            </a:stretch>
          </a:blipFill>
        </p:spPr>
        <p:txBody>
          <a:bodyPr/>
          <a:lstStyle/>
          <a:p>
            <a:endParaRPr lang="vi-VN"/>
          </a:p>
        </p:txBody>
      </p:sp>
      <p:sp>
        <p:nvSpPr>
          <p:cNvPr id="8" name="TextBox 8"/>
          <p:cNvSpPr txBox="1"/>
          <p:nvPr/>
        </p:nvSpPr>
        <p:spPr>
          <a:xfrm>
            <a:off x="1028700" y="956014"/>
            <a:ext cx="16230600" cy="1304925"/>
          </a:xfrm>
          <a:prstGeom prst="rect">
            <a:avLst/>
          </a:prstGeom>
        </p:spPr>
        <p:txBody>
          <a:bodyPr lIns="0" tIns="0" rIns="0" bIns="0" rtlCol="0" anchor="t">
            <a:spAutoFit/>
          </a:bodyPr>
          <a:lstStyle/>
          <a:p>
            <a:pPr marL="0" lvl="0" indent="0" algn="ctr">
              <a:lnSpc>
                <a:spcPts val="9900"/>
              </a:lnSpc>
              <a:spcBef>
                <a:spcPct val="0"/>
              </a:spcBef>
            </a:pPr>
            <a:r>
              <a:rPr lang="en-US" sz="9000" spc="-179">
                <a:solidFill>
                  <a:srgbClr val="FFFFFF"/>
                </a:solidFill>
                <a:latin typeface="Tomorrow"/>
              </a:rPr>
              <a:t>Source Code (Server)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DBFF"/>
        </a:solidFill>
        <a:effectLst/>
      </p:bgPr>
    </p:bg>
    <p:spTree>
      <p:nvGrpSpPr>
        <p:cNvPr id="1" name=""/>
        <p:cNvGrpSpPr/>
        <p:nvPr/>
      </p:nvGrpSpPr>
      <p:grpSpPr>
        <a:xfrm>
          <a:off x="0" y="0"/>
          <a:ext cx="0" cy="0"/>
          <a:chOff x="0" y="0"/>
          <a:chExt cx="0" cy="0"/>
        </a:xfrm>
      </p:grpSpPr>
      <p:sp>
        <p:nvSpPr>
          <p:cNvPr id="2" name="Freeform 2"/>
          <p:cNvSpPr/>
          <p:nvPr/>
        </p:nvSpPr>
        <p:spPr>
          <a:xfrm>
            <a:off x="-1193766" y="6826497"/>
            <a:ext cx="4872123" cy="4863606"/>
          </a:xfrm>
          <a:custGeom>
            <a:avLst/>
            <a:gdLst/>
            <a:ahLst/>
            <a:cxnLst/>
            <a:rect l="l" t="t" r="r" b="b"/>
            <a:pathLst>
              <a:path w="4872123" h="4863606">
                <a:moveTo>
                  <a:pt x="0" y="0"/>
                </a:moveTo>
                <a:lnTo>
                  <a:pt x="4872123" y="0"/>
                </a:lnTo>
                <a:lnTo>
                  <a:pt x="4872123" y="4863606"/>
                </a:lnTo>
                <a:lnTo>
                  <a:pt x="0" y="4863606"/>
                </a:lnTo>
                <a:lnTo>
                  <a:pt x="0" y="0"/>
                </a:lnTo>
                <a:close/>
              </a:path>
            </a:pathLst>
          </a:custGeom>
          <a:blipFill>
            <a:blip r:embed="rId2"/>
            <a:stretch>
              <a:fillRect/>
            </a:stretch>
          </a:blipFill>
        </p:spPr>
        <p:txBody>
          <a:bodyPr/>
          <a:lstStyle/>
          <a:p>
            <a:endParaRPr lang="vi-VN"/>
          </a:p>
        </p:txBody>
      </p:sp>
      <p:sp>
        <p:nvSpPr>
          <p:cNvPr id="3" name="Freeform 3"/>
          <p:cNvSpPr/>
          <p:nvPr/>
        </p:nvSpPr>
        <p:spPr>
          <a:xfrm rot="-3159054">
            <a:off x="14992324" y="1438060"/>
            <a:ext cx="3293432" cy="5213689"/>
          </a:xfrm>
          <a:custGeom>
            <a:avLst/>
            <a:gdLst/>
            <a:ahLst/>
            <a:cxnLst/>
            <a:rect l="l" t="t" r="r" b="b"/>
            <a:pathLst>
              <a:path w="3293432" h="5213689">
                <a:moveTo>
                  <a:pt x="0" y="0"/>
                </a:moveTo>
                <a:lnTo>
                  <a:pt x="3293432" y="0"/>
                </a:lnTo>
                <a:lnTo>
                  <a:pt x="3293432" y="5213688"/>
                </a:lnTo>
                <a:lnTo>
                  <a:pt x="0" y="5213688"/>
                </a:lnTo>
                <a:lnTo>
                  <a:pt x="0" y="0"/>
                </a:lnTo>
                <a:close/>
              </a:path>
            </a:pathLst>
          </a:custGeom>
          <a:blipFill>
            <a:blip r:embed="rId3"/>
            <a:stretch>
              <a:fillRect/>
            </a:stretch>
          </a:blipFill>
        </p:spPr>
        <p:txBody>
          <a:bodyPr/>
          <a:lstStyle/>
          <a:p>
            <a:endParaRPr lang="vi-VN"/>
          </a:p>
        </p:txBody>
      </p:sp>
      <p:grpSp>
        <p:nvGrpSpPr>
          <p:cNvPr id="4" name="Group 4"/>
          <p:cNvGrpSpPr/>
          <p:nvPr/>
        </p:nvGrpSpPr>
        <p:grpSpPr>
          <a:xfrm>
            <a:off x="0" y="0"/>
            <a:ext cx="18288000" cy="2457356"/>
            <a:chOff x="0" y="0"/>
            <a:chExt cx="4816593" cy="647205"/>
          </a:xfrm>
        </p:grpSpPr>
        <p:sp>
          <p:nvSpPr>
            <p:cNvPr id="5" name="Freeform 5"/>
            <p:cNvSpPr/>
            <p:nvPr/>
          </p:nvSpPr>
          <p:spPr>
            <a:xfrm>
              <a:off x="0" y="0"/>
              <a:ext cx="4816592" cy="647205"/>
            </a:xfrm>
            <a:custGeom>
              <a:avLst/>
              <a:gdLst/>
              <a:ahLst/>
              <a:cxnLst/>
              <a:rect l="l" t="t" r="r" b="b"/>
              <a:pathLst>
                <a:path w="4816592" h="647205">
                  <a:moveTo>
                    <a:pt x="0" y="0"/>
                  </a:moveTo>
                  <a:lnTo>
                    <a:pt x="4816592" y="0"/>
                  </a:lnTo>
                  <a:lnTo>
                    <a:pt x="4816592" y="647205"/>
                  </a:lnTo>
                  <a:lnTo>
                    <a:pt x="0" y="647205"/>
                  </a:lnTo>
                  <a:close/>
                </a:path>
              </a:pathLst>
            </a:custGeom>
            <a:solidFill>
              <a:srgbClr val="8045ED"/>
            </a:solidFill>
          </p:spPr>
          <p:txBody>
            <a:bodyPr/>
            <a:lstStyle/>
            <a:p>
              <a:endParaRPr lang="vi-VN"/>
            </a:p>
          </p:txBody>
        </p:sp>
        <p:sp>
          <p:nvSpPr>
            <p:cNvPr id="6" name="TextBox 6"/>
            <p:cNvSpPr txBox="1"/>
            <p:nvPr/>
          </p:nvSpPr>
          <p:spPr>
            <a:xfrm>
              <a:off x="0" y="-47625"/>
              <a:ext cx="4816593" cy="694830"/>
            </a:xfrm>
            <a:prstGeom prst="rect">
              <a:avLst/>
            </a:prstGeom>
          </p:spPr>
          <p:txBody>
            <a:bodyPr lIns="50800" tIns="50800" rIns="50800" bIns="50800" rtlCol="0" anchor="ctr"/>
            <a:lstStyle/>
            <a:p>
              <a:pPr algn="ctr">
                <a:lnSpc>
                  <a:spcPts val="3500"/>
                </a:lnSpc>
              </a:pPr>
              <a:endParaRPr/>
            </a:p>
          </p:txBody>
        </p:sp>
      </p:grpSp>
      <p:sp>
        <p:nvSpPr>
          <p:cNvPr id="7" name="Freeform 7"/>
          <p:cNvSpPr/>
          <p:nvPr/>
        </p:nvSpPr>
        <p:spPr>
          <a:xfrm>
            <a:off x="2698508" y="2588400"/>
            <a:ext cx="12890984" cy="3671817"/>
          </a:xfrm>
          <a:custGeom>
            <a:avLst/>
            <a:gdLst/>
            <a:ahLst/>
            <a:cxnLst/>
            <a:rect l="l" t="t" r="r" b="b"/>
            <a:pathLst>
              <a:path w="12890984" h="3671817">
                <a:moveTo>
                  <a:pt x="0" y="0"/>
                </a:moveTo>
                <a:lnTo>
                  <a:pt x="12890984" y="0"/>
                </a:lnTo>
                <a:lnTo>
                  <a:pt x="12890984" y="3671818"/>
                </a:lnTo>
                <a:lnTo>
                  <a:pt x="0" y="3671818"/>
                </a:lnTo>
                <a:lnTo>
                  <a:pt x="0" y="0"/>
                </a:lnTo>
                <a:close/>
              </a:path>
            </a:pathLst>
          </a:custGeom>
          <a:blipFill>
            <a:blip r:embed="rId4"/>
            <a:stretch>
              <a:fillRect/>
            </a:stretch>
          </a:blipFill>
        </p:spPr>
        <p:txBody>
          <a:bodyPr/>
          <a:lstStyle/>
          <a:p>
            <a:endParaRPr lang="vi-VN"/>
          </a:p>
        </p:txBody>
      </p:sp>
      <p:sp>
        <p:nvSpPr>
          <p:cNvPr id="8" name="Freeform 8"/>
          <p:cNvSpPr/>
          <p:nvPr/>
        </p:nvSpPr>
        <p:spPr>
          <a:xfrm>
            <a:off x="4734385" y="6391262"/>
            <a:ext cx="8819230" cy="3704825"/>
          </a:xfrm>
          <a:custGeom>
            <a:avLst/>
            <a:gdLst/>
            <a:ahLst/>
            <a:cxnLst/>
            <a:rect l="l" t="t" r="r" b="b"/>
            <a:pathLst>
              <a:path w="8819230" h="3704825">
                <a:moveTo>
                  <a:pt x="0" y="0"/>
                </a:moveTo>
                <a:lnTo>
                  <a:pt x="8819230" y="0"/>
                </a:lnTo>
                <a:lnTo>
                  <a:pt x="8819230" y="3704825"/>
                </a:lnTo>
                <a:lnTo>
                  <a:pt x="0" y="3704825"/>
                </a:lnTo>
                <a:lnTo>
                  <a:pt x="0" y="0"/>
                </a:lnTo>
                <a:close/>
              </a:path>
            </a:pathLst>
          </a:custGeom>
          <a:blipFill>
            <a:blip r:embed="rId5"/>
            <a:stretch>
              <a:fillRect/>
            </a:stretch>
          </a:blipFill>
        </p:spPr>
        <p:txBody>
          <a:bodyPr/>
          <a:lstStyle/>
          <a:p>
            <a:endParaRPr lang="vi-VN"/>
          </a:p>
        </p:txBody>
      </p:sp>
      <p:sp>
        <p:nvSpPr>
          <p:cNvPr id="9" name="TextBox 9"/>
          <p:cNvSpPr txBox="1"/>
          <p:nvPr/>
        </p:nvSpPr>
        <p:spPr>
          <a:xfrm>
            <a:off x="1028700" y="409575"/>
            <a:ext cx="16230600" cy="1304925"/>
          </a:xfrm>
          <a:prstGeom prst="rect">
            <a:avLst/>
          </a:prstGeom>
        </p:spPr>
        <p:txBody>
          <a:bodyPr lIns="0" tIns="0" rIns="0" bIns="0" rtlCol="0" anchor="t">
            <a:spAutoFit/>
          </a:bodyPr>
          <a:lstStyle/>
          <a:p>
            <a:pPr marL="0" lvl="0" indent="0" algn="ctr">
              <a:lnSpc>
                <a:spcPts val="9900"/>
              </a:lnSpc>
              <a:spcBef>
                <a:spcPct val="0"/>
              </a:spcBef>
            </a:pPr>
            <a:r>
              <a:rPr lang="en-US" sz="9000" spc="-179">
                <a:solidFill>
                  <a:srgbClr val="FFFFFF"/>
                </a:solidFill>
                <a:latin typeface="Tomorrow"/>
              </a:rPr>
              <a:t>Source Code (Server)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DBFF"/>
        </a:solidFill>
        <a:effectLst/>
      </p:bgPr>
    </p:bg>
    <p:spTree>
      <p:nvGrpSpPr>
        <p:cNvPr id="1" name=""/>
        <p:cNvGrpSpPr/>
        <p:nvPr/>
      </p:nvGrpSpPr>
      <p:grpSpPr>
        <a:xfrm>
          <a:off x="0" y="0"/>
          <a:ext cx="0" cy="0"/>
          <a:chOff x="0" y="0"/>
          <a:chExt cx="0" cy="0"/>
        </a:xfrm>
      </p:grpSpPr>
      <p:sp>
        <p:nvSpPr>
          <p:cNvPr id="2" name="Freeform 2"/>
          <p:cNvSpPr/>
          <p:nvPr/>
        </p:nvSpPr>
        <p:spPr>
          <a:xfrm>
            <a:off x="-1823969" y="725893"/>
            <a:ext cx="4872123" cy="4863606"/>
          </a:xfrm>
          <a:custGeom>
            <a:avLst/>
            <a:gdLst/>
            <a:ahLst/>
            <a:cxnLst/>
            <a:rect l="l" t="t" r="r" b="b"/>
            <a:pathLst>
              <a:path w="4872123" h="4863606">
                <a:moveTo>
                  <a:pt x="0" y="0"/>
                </a:moveTo>
                <a:lnTo>
                  <a:pt x="4872123" y="0"/>
                </a:lnTo>
                <a:lnTo>
                  <a:pt x="4872123" y="4863605"/>
                </a:lnTo>
                <a:lnTo>
                  <a:pt x="0" y="4863605"/>
                </a:lnTo>
                <a:lnTo>
                  <a:pt x="0" y="0"/>
                </a:lnTo>
                <a:close/>
              </a:path>
            </a:pathLst>
          </a:custGeom>
          <a:blipFill>
            <a:blip r:embed="rId2"/>
            <a:stretch>
              <a:fillRect/>
            </a:stretch>
          </a:blipFill>
        </p:spPr>
        <p:txBody>
          <a:bodyPr/>
          <a:lstStyle/>
          <a:p>
            <a:endParaRPr lang="vi-VN"/>
          </a:p>
        </p:txBody>
      </p:sp>
      <p:sp>
        <p:nvSpPr>
          <p:cNvPr id="3" name="Freeform 3"/>
          <p:cNvSpPr/>
          <p:nvPr/>
        </p:nvSpPr>
        <p:spPr>
          <a:xfrm rot="-7815833">
            <a:off x="16146006" y="6324521"/>
            <a:ext cx="3293432" cy="5213689"/>
          </a:xfrm>
          <a:custGeom>
            <a:avLst/>
            <a:gdLst/>
            <a:ahLst/>
            <a:cxnLst/>
            <a:rect l="l" t="t" r="r" b="b"/>
            <a:pathLst>
              <a:path w="3293432" h="5213689">
                <a:moveTo>
                  <a:pt x="0" y="0"/>
                </a:moveTo>
                <a:lnTo>
                  <a:pt x="3293432" y="0"/>
                </a:lnTo>
                <a:lnTo>
                  <a:pt x="3293432" y="5213689"/>
                </a:lnTo>
                <a:lnTo>
                  <a:pt x="0" y="5213689"/>
                </a:lnTo>
                <a:lnTo>
                  <a:pt x="0" y="0"/>
                </a:lnTo>
                <a:close/>
              </a:path>
            </a:pathLst>
          </a:custGeom>
          <a:blipFill>
            <a:blip r:embed="rId3"/>
            <a:stretch>
              <a:fillRect/>
            </a:stretch>
          </a:blipFill>
        </p:spPr>
        <p:txBody>
          <a:bodyPr/>
          <a:lstStyle/>
          <a:p>
            <a:endParaRPr lang="vi-VN"/>
          </a:p>
        </p:txBody>
      </p:sp>
      <p:grpSp>
        <p:nvGrpSpPr>
          <p:cNvPr id="4" name="Group 4"/>
          <p:cNvGrpSpPr/>
          <p:nvPr/>
        </p:nvGrpSpPr>
        <p:grpSpPr>
          <a:xfrm>
            <a:off x="0" y="0"/>
            <a:ext cx="18288000" cy="2457356"/>
            <a:chOff x="0" y="0"/>
            <a:chExt cx="4816593" cy="647205"/>
          </a:xfrm>
        </p:grpSpPr>
        <p:sp>
          <p:nvSpPr>
            <p:cNvPr id="5" name="Freeform 5"/>
            <p:cNvSpPr/>
            <p:nvPr/>
          </p:nvSpPr>
          <p:spPr>
            <a:xfrm>
              <a:off x="0" y="0"/>
              <a:ext cx="4816592" cy="647205"/>
            </a:xfrm>
            <a:custGeom>
              <a:avLst/>
              <a:gdLst/>
              <a:ahLst/>
              <a:cxnLst/>
              <a:rect l="l" t="t" r="r" b="b"/>
              <a:pathLst>
                <a:path w="4816592" h="647205">
                  <a:moveTo>
                    <a:pt x="0" y="0"/>
                  </a:moveTo>
                  <a:lnTo>
                    <a:pt x="4816592" y="0"/>
                  </a:lnTo>
                  <a:lnTo>
                    <a:pt x="4816592" y="647205"/>
                  </a:lnTo>
                  <a:lnTo>
                    <a:pt x="0" y="647205"/>
                  </a:lnTo>
                  <a:close/>
                </a:path>
              </a:pathLst>
            </a:custGeom>
            <a:gradFill rotWithShape="1">
              <a:gsLst>
                <a:gs pos="0">
                  <a:srgbClr val="79BADF">
                    <a:alpha val="100000"/>
                  </a:srgbClr>
                </a:gs>
                <a:gs pos="100000">
                  <a:srgbClr val="485483">
                    <a:alpha val="100000"/>
                  </a:srgbClr>
                </a:gs>
              </a:gsLst>
              <a:path path="circle">
                <a:fillToRect l="50000" t="50000" r="50000" b="50000"/>
              </a:path>
            </a:gradFill>
          </p:spPr>
          <p:txBody>
            <a:bodyPr/>
            <a:lstStyle/>
            <a:p>
              <a:endParaRPr lang="vi-VN"/>
            </a:p>
          </p:txBody>
        </p:sp>
        <p:sp>
          <p:nvSpPr>
            <p:cNvPr id="6" name="TextBox 6"/>
            <p:cNvSpPr txBox="1"/>
            <p:nvPr/>
          </p:nvSpPr>
          <p:spPr>
            <a:xfrm>
              <a:off x="0" y="-47625"/>
              <a:ext cx="4816593" cy="694830"/>
            </a:xfrm>
            <a:prstGeom prst="rect">
              <a:avLst/>
            </a:prstGeom>
          </p:spPr>
          <p:txBody>
            <a:bodyPr lIns="50800" tIns="50800" rIns="50800" bIns="50800" rtlCol="0" anchor="ctr"/>
            <a:lstStyle/>
            <a:p>
              <a:pPr algn="ctr">
                <a:lnSpc>
                  <a:spcPts val="3500"/>
                </a:lnSpc>
              </a:pPr>
              <a:endParaRPr/>
            </a:p>
          </p:txBody>
        </p:sp>
      </p:grpSp>
      <p:sp>
        <p:nvSpPr>
          <p:cNvPr id="7" name="Freeform 7"/>
          <p:cNvSpPr/>
          <p:nvPr/>
        </p:nvSpPr>
        <p:spPr>
          <a:xfrm>
            <a:off x="2218066" y="3530292"/>
            <a:ext cx="13851868" cy="4919355"/>
          </a:xfrm>
          <a:custGeom>
            <a:avLst/>
            <a:gdLst/>
            <a:ahLst/>
            <a:cxnLst/>
            <a:rect l="l" t="t" r="r" b="b"/>
            <a:pathLst>
              <a:path w="13851868" h="4919355">
                <a:moveTo>
                  <a:pt x="0" y="0"/>
                </a:moveTo>
                <a:lnTo>
                  <a:pt x="13851868" y="0"/>
                </a:lnTo>
                <a:lnTo>
                  <a:pt x="13851868" y="4919355"/>
                </a:lnTo>
                <a:lnTo>
                  <a:pt x="0" y="4919355"/>
                </a:lnTo>
                <a:lnTo>
                  <a:pt x="0" y="0"/>
                </a:lnTo>
                <a:close/>
              </a:path>
            </a:pathLst>
          </a:custGeom>
          <a:blipFill>
            <a:blip r:embed="rId4"/>
            <a:stretch>
              <a:fillRect/>
            </a:stretch>
          </a:blipFill>
        </p:spPr>
        <p:txBody>
          <a:bodyPr/>
          <a:lstStyle/>
          <a:p>
            <a:endParaRPr lang="vi-VN"/>
          </a:p>
        </p:txBody>
      </p:sp>
      <p:sp>
        <p:nvSpPr>
          <p:cNvPr id="8" name="TextBox 8"/>
          <p:cNvSpPr txBox="1"/>
          <p:nvPr/>
        </p:nvSpPr>
        <p:spPr>
          <a:xfrm>
            <a:off x="1028700" y="409575"/>
            <a:ext cx="16230600" cy="1304925"/>
          </a:xfrm>
          <a:prstGeom prst="rect">
            <a:avLst/>
          </a:prstGeom>
        </p:spPr>
        <p:txBody>
          <a:bodyPr lIns="0" tIns="0" rIns="0" bIns="0" rtlCol="0" anchor="t">
            <a:spAutoFit/>
          </a:bodyPr>
          <a:lstStyle/>
          <a:p>
            <a:pPr marL="0" lvl="0" indent="0" algn="ctr">
              <a:lnSpc>
                <a:spcPts val="9900"/>
              </a:lnSpc>
              <a:spcBef>
                <a:spcPct val="0"/>
              </a:spcBef>
            </a:pPr>
            <a:r>
              <a:rPr lang="en-US" sz="9000" spc="-179">
                <a:solidFill>
                  <a:srgbClr val="FFFFFF"/>
                </a:solidFill>
                <a:latin typeface="Tomorrow"/>
              </a:rPr>
              <a:t>Source Code (Client)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9DBFF"/>
        </a:solidFill>
        <a:effectLst/>
      </p:bgPr>
    </p:bg>
    <p:spTree>
      <p:nvGrpSpPr>
        <p:cNvPr id="1" name=""/>
        <p:cNvGrpSpPr/>
        <p:nvPr/>
      </p:nvGrpSpPr>
      <p:grpSpPr>
        <a:xfrm>
          <a:off x="0" y="0"/>
          <a:ext cx="0" cy="0"/>
          <a:chOff x="0" y="0"/>
          <a:chExt cx="0" cy="0"/>
        </a:xfrm>
      </p:grpSpPr>
      <p:sp>
        <p:nvSpPr>
          <p:cNvPr id="2" name="Freeform 2"/>
          <p:cNvSpPr/>
          <p:nvPr/>
        </p:nvSpPr>
        <p:spPr>
          <a:xfrm>
            <a:off x="-1823969" y="725893"/>
            <a:ext cx="4872123" cy="4863606"/>
          </a:xfrm>
          <a:custGeom>
            <a:avLst/>
            <a:gdLst/>
            <a:ahLst/>
            <a:cxnLst/>
            <a:rect l="l" t="t" r="r" b="b"/>
            <a:pathLst>
              <a:path w="4872123" h="4863606">
                <a:moveTo>
                  <a:pt x="0" y="0"/>
                </a:moveTo>
                <a:lnTo>
                  <a:pt x="4872123" y="0"/>
                </a:lnTo>
                <a:lnTo>
                  <a:pt x="4872123" y="4863605"/>
                </a:lnTo>
                <a:lnTo>
                  <a:pt x="0" y="4863605"/>
                </a:lnTo>
                <a:lnTo>
                  <a:pt x="0" y="0"/>
                </a:lnTo>
                <a:close/>
              </a:path>
            </a:pathLst>
          </a:custGeom>
          <a:blipFill>
            <a:blip r:embed="rId2"/>
            <a:stretch>
              <a:fillRect/>
            </a:stretch>
          </a:blipFill>
        </p:spPr>
        <p:txBody>
          <a:bodyPr/>
          <a:lstStyle/>
          <a:p>
            <a:endParaRPr lang="vi-VN"/>
          </a:p>
        </p:txBody>
      </p:sp>
      <p:sp>
        <p:nvSpPr>
          <p:cNvPr id="3" name="Freeform 3"/>
          <p:cNvSpPr/>
          <p:nvPr/>
        </p:nvSpPr>
        <p:spPr>
          <a:xfrm rot="-7815833">
            <a:off x="16146006" y="6324521"/>
            <a:ext cx="3293432" cy="5213689"/>
          </a:xfrm>
          <a:custGeom>
            <a:avLst/>
            <a:gdLst/>
            <a:ahLst/>
            <a:cxnLst/>
            <a:rect l="l" t="t" r="r" b="b"/>
            <a:pathLst>
              <a:path w="3293432" h="5213689">
                <a:moveTo>
                  <a:pt x="0" y="0"/>
                </a:moveTo>
                <a:lnTo>
                  <a:pt x="3293432" y="0"/>
                </a:lnTo>
                <a:lnTo>
                  <a:pt x="3293432" y="5213689"/>
                </a:lnTo>
                <a:lnTo>
                  <a:pt x="0" y="5213689"/>
                </a:lnTo>
                <a:lnTo>
                  <a:pt x="0" y="0"/>
                </a:lnTo>
                <a:close/>
              </a:path>
            </a:pathLst>
          </a:custGeom>
          <a:blipFill>
            <a:blip r:embed="rId3"/>
            <a:stretch>
              <a:fillRect/>
            </a:stretch>
          </a:blipFill>
        </p:spPr>
        <p:txBody>
          <a:bodyPr/>
          <a:lstStyle/>
          <a:p>
            <a:endParaRPr lang="vi-VN"/>
          </a:p>
        </p:txBody>
      </p:sp>
      <p:grpSp>
        <p:nvGrpSpPr>
          <p:cNvPr id="4" name="Group 4"/>
          <p:cNvGrpSpPr/>
          <p:nvPr/>
        </p:nvGrpSpPr>
        <p:grpSpPr>
          <a:xfrm>
            <a:off x="0" y="0"/>
            <a:ext cx="18288000" cy="1714500"/>
            <a:chOff x="0" y="0"/>
            <a:chExt cx="4816593" cy="451556"/>
          </a:xfrm>
        </p:grpSpPr>
        <p:sp>
          <p:nvSpPr>
            <p:cNvPr id="5" name="Freeform 5"/>
            <p:cNvSpPr/>
            <p:nvPr/>
          </p:nvSpPr>
          <p:spPr>
            <a:xfrm>
              <a:off x="0" y="0"/>
              <a:ext cx="4816592" cy="451556"/>
            </a:xfrm>
            <a:custGeom>
              <a:avLst/>
              <a:gdLst/>
              <a:ahLst/>
              <a:cxnLst/>
              <a:rect l="l" t="t" r="r" b="b"/>
              <a:pathLst>
                <a:path w="4816592" h="451556">
                  <a:moveTo>
                    <a:pt x="0" y="0"/>
                  </a:moveTo>
                  <a:lnTo>
                    <a:pt x="4816592" y="0"/>
                  </a:lnTo>
                  <a:lnTo>
                    <a:pt x="4816592" y="451556"/>
                  </a:lnTo>
                  <a:lnTo>
                    <a:pt x="0" y="451556"/>
                  </a:lnTo>
                  <a:close/>
                </a:path>
              </a:pathLst>
            </a:custGeom>
            <a:gradFill rotWithShape="1">
              <a:gsLst>
                <a:gs pos="0">
                  <a:srgbClr val="79BADF">
                    <a:alpha val="100000"/>
                  </a:srgbClr>
                </a:gs>
                <a:gs pos="100000">
                  <a:srgbClr val="485483">
                    <a:alpha val="100000"/>
                  </a:srgbClr>
                </a:gs>
              </a:gsLst>
              <a:path path="circle">
                <a:fillToRect l="50000" t="50000" r="50000" b="50000"/>
              </a:path>
            </a:gradFill>
          </p:spPr>
          <p:txBody>
            <a:bodyPr/>
            <a:lstStyle/>
            <a:p>
              <a:endParaRPr lang="vi-VN"/>
            </a:p>
          </p:txBody>
        </p:sp>
        <p:sp>
          <p:nvSpPr>
            <p:cNvPr id="6" name="TextBox 6"/>
            <p:cNvSpPr txBox="1"/>
            <p:nvPr/>
          </p:nvSpPr>
          <p:spPr>
            <a:xfrm>
              <a:off x="0" y="-47625"/>
              <a:ext cx="4816593" cy="499181"/>
            </a:xfrm>
            <a:prstGeom prst="rect">
              <a:avLst/>
            </a:prstGeom>
          </p:spPr>
          <p:txBody>
            <a:bodyPr lIns="50800" tIns="50800" rIns="50800" bIns="50800" rtlCol="0" anchor="ctr"/>
            <a:lstStyle/>
            <a:p>
              <a:pPr algn="ctr">
                <a:lnSpc>
                  <a:spcPts val="3500"/>
                </a:lnSpc>
              </a:pPr>
              <a:endParaRPr/>
            </a:p>
          </p:txBody>
        </p:sp>
      </p:grpSp>
      <p:sp>
        <p:nvSpPr>
          <p:cNvPr id="7" name="Freeform 7"/>
          <p:cNvSpPr/>
          <p:nvPr/>
        </p:nvSpPr>
        <p:spPr>
          <a:xfrm>
            <a:off x="4109670" y="1821239"/>
            <a:ext cx="10068661" cy="8337461"/>
          </a:xfrm>
          <a:custGeom>
            <a:avLst/>
            <a:gdLst/>
            <a:ahLst/>
            <a:cxnLst/>
            <a:rect l="l" t="t" r="r" b="b"/>
            <a:pathLst>
              <a:path w="10068661" h="8337461">
                <a:moveTo>
                  <a:pt x="0" y="0"/>
                </a:moveTo>
                <a:lnTo>
                  <a:pt x="10068660" y="0"/>
                </a:lnTo>
                <a:lnTo>
                  <a:pt x="10068660" y="8337461"/>
                </a:lnTo>
                <a:lnTo>
                  <a:pt x="0" y="8337461"/>
                </a:lnTo>
                <a:lnTo>
                  <a:pt x="0" y="0"/>
                </a:lnTo>
                <a:close/>
              </a:path>
            </a:pathLst>
          </a:custGeom>
          <a:blipFill>
            <a:blip r:embed="rId4"/>
            <a:stretch>
              <a:fillRect/>
            </a:stretch>
          </a:blipFill>
        </p:spPr>
        <p:txBody>
          <a:bodyPr/>
          <a:lstStyle/>
          <a:p>
            <a:endParaRPr lang="vi-VN"/>
          </a:p>
        </p:txBody>
      </p:sp>
      <p:sp>
        <p:nvSpPr>
          <p:cNvPr id="8" name="TextBox 8"/>
          <p:cNvSpPr txBox="1"/>
          <p:nvPr/>
        </p:nvSpPr>
        <p:spPr>
          <a:xfrm>
            <a:off x="1028700" y="238125"/>
            <a:ext cx="16230600" cy="1304925"/>
          </a:xfrm>
          <a:prstGeom prst="rect">
            <a:avLst/>
          </a:prstGeom>
        </p:spPr>
        <p:txBody>
          <a:bodyPr lIns="0" tIns="0" rIns="0" bIns="0" rtlCol="0" anchor="t">
            <a:spAutoFit/>
          </a:bodyPr>
          <a:lstStyle/>
          <a:p>
            <a:pPr marL="0" lvl="0" indent="0" algn="ctr">
              <a:lnSpc>
                <a:spcPts val="9900"/>
              </a:lnSpc>
              <a:spcBef>
                <a:spcPct val="0"/>
              </a:spcBef>
            </a:pPr>
            <a:r>
              <a:rPr lang="en-US" sz="9000" spc="-179">
                <a:solidFill>
                  <a:srgbClr val="FFFFFF"/>
                </a:solidFill>
                <a:latin typeface="Tomorrow"/>
              </a:rPr>
              <a:t>Source Code (Client)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sp>
        <p:nvSpPr>
          <p:cNvPr id="5" name="AutoShape 5"/>
          <p:cNvSpPr/>
          <p:nvPr/>
        </p:nvSpPr>
        <p:spPr>
          <a:xfrm rot="-5400000">
            <a:off x="1792016" y="5146282"/>
            <a:ext cx="10257527" cy="0"/>
          </a:xfrm>
          <a:prstGeom prst="line">
            <a:avLst/>
          </a:prstGeom>
          <a:ln w="9525" cap="rnd">
            <a:solidFill>
              <a:srgbClr val="000000">
                <a:alpha val="29804"/>
              </a:srgbClr>
            </a:solidFill>
            <a:prstDash val="solid"/>
            <a:headEnd type="none" w="sm" len="sm"/>
            <a:tailEnd type="none" w="sm" len="sm"/>
          </a:ln>
        </p:spPr>
        <p:txBody>
          <a:bodyPr/>
          <a:lstStyle/>
          <a:p>
            <a:endParaRPr lang="vi-VN"/>
          </a:p>
        </p:txBody>
      </p:sp>
      <p:sp>
        <p:nvSpPr>
          <p:cNvPr id="6" name="Freeform 6"/>
          <p:cNvSpPr/>
          <p:nvPr/>
        </p:nvSpPr>
        <p:spPr>
          <a:xfrm>
            <a:off x="368783" y="6136131"/>
            <a:ext cx="4718433" cy="4718433"/>
          </a:xfrm>
          <a:custGeom>
            <a:avLst/>
            <a:gdLst/>
            <a:ahLst/>
            <a:cxnLst/>
            <a:rect l="l" t="t" r="r" b="b"/>
            <a:pathLst>
              <a:path w="4718433" h="4718433">
                <a:moveTo>
                  <a:pt x="0" y="0"/>
                </a:moveTo>
                <a:lnTo>
                  <a:pt x="4718433" y="0"/>
                </a:lnTo>
                <a:lnTo>
                  <a:pt x="4718433" y="4718433"/>
                </a:lnTo>
                <a:lnTo>
                  <a:pt x="0" y="4718433"/>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1028700" y="7211372"/>
            <a:ext cx="3616834" cy="2567952"/>
          </a:xfrm>
          <a:custGeom>
            <a:avLst/>
            <a:gdLst/>
            <a:ahLst/>
            <a:cxnLst/>
            <a:rect l="l" t="t" r="r" b="b"/>
            <a:pathLst>
              <a:path w="3616834" h="2567952">
                <a:moveTo>
                  <a:pt x="0" y="0"/>
                </a:moveTo>
                <a:lnTo>
                  <a:pt x="3616834" y="0"/>
                </a:lnTo>
                <a:lnTo>
                  <a:pt x="3616834" y="2567952"/>
                </a:lnTo>
                <a:lnTo>
                  <a:pt x="0" y="25679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8" name="Freeform 8"/>
          <p:cNvSpPr/>
          <p:nvPr/>
        </p:nvSpPr>
        <p:spPr>
          <a:xfrm>
            <a:off x="10048880" y="1809374"/>
            <a:ext cx="4726124" cy="6668252"/>
          </a:xfrm>
          <a:custGeom>
            <a:avLst/>
            <a:gdLst/>
            <a:ahLst/>
            <a:cxnLst/>
            <a:rect l="l" t="t" r="r" b="b"/>
            <a:pathLst>
              <a:path w="4726124" h="6668252">
                <a:moveTo>
                  <a:pt x="0" y="0"/>
                </a:moveTo>
                <a:lnTo>
                  <a:pt x="4726123" y="0"/>
                </a:lnTo>
                <a:lnTo>
                  <a:pt x="4726123" y="6668252"/>
                </a:lnTo>
                <a:lnTo>
                  <a:pt x="0" y="66682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9" name="Freeform 9"/>
          <p:cNvSpPr/>
          <p:nvPr/>
        </p:nvSpPr>
        <p:spPr>
          <a:xfrm>
            <a:off x="11553081" y="7211372"/>
            <a:ext cx="1717720" cy="727689"/>
          </a:xfrm>
          <a:custGeom>
            <a:avLst/>
            <a:gdLst/>
            <a:ahLst/>
            <a:cxnLst/>
            <a:rect l="l" t="t" r="r" b="b"/>
            <a:pathLst>
              <a:path w="1717720" h="727689">
                <a:moveTo>
                  <a:pt x="0" y="0"/>
                </a:moveTo>
                <a:lnTo>
                  <a:pt x="1717720" y="0"/>
                </a:lnTo>
                <a:lnTo>
                  <a:pt x="1717720" y="727688"/>
                </a:lnTo>
                <a:lnTo>
                  <a:pt x="0" y="7276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0" name="Freeform 10"/>
          <p:cNvSpPr/>
          <p:nvPr/>
        </p:nvSpPr>
        <p:spPr>
          <a:xfrm>
            <a:off x="514350" y="450228"/>
            <a:ext cx="6222602" cy="5685903"/>
          </a:xfrm>
          <a:custGeom>
            <a:avLst/>
            <a:gdLst/>
            <a:ahLst/>
            <a:cxnLst/>
            <a:rect l="l" t="t" r="r" b="b"/>
            <a:pathLst>
              <a:path w="6222602" h="5685903">
                <a:moveTo>
                  <a:pt x="0" y="0"/>
                </a:moveTo>
                <a:lnTo>
                  <a:pt x="6222602" y="0"/>
                </a:lnTo>
                <a:lnTo>
                  <a:pt x="6222602" y="5685903"/>
                </a:lnTo>
                <a:lnTo>
                  <a:pt x="0" y="5685903"/>
                </a:lnTo>
                <a:lnTo>
                  <a:pt x="0" y="0"/>
                </a:lnTo>
                <a:close/>
              </a:path>
            </a:pathLst>
          </a:custGeom>
          <a:blipFill>
            <a:blip r:embed="rId12"/>
            <a:stretch>
              <a:fillRect/>
            </a:stretch>
          </a:blipFill>
        </p:spPr>
        <p:txBody>
          <a:bodyPr/>
          <a:lstStyle/>
          <a:p>
            <a:endParaRPr lang="vi-VN"/>
          </a:p>
        </p:txBody>
      </p:sp>
      <p:sp>
        <p:nvSpPr>
          <p:cNvPr id="11" name="TextBox 11"/>
          <p:cNvSpPr txBox="1"/>
          <p:nvPr/>
        </p:nvSpPr>
        <p:spPr>
          <a:xfrm>
            <a:off x="1488361" y="1895853"/>
            <a:ext cx="3883124" cy="1467486"/>
          </a:xfrm>
          <a:prstGeom prst="rect">
            <a:avLst/>
          </a:prstGeom>
        </p:spPr>
        <p:txBody>
          <a:bodyPr lIns="0" tIns="0" rIns="0" bIns="0" rtlCol="0" anchor="t">
            <a:spAutoFit/>
          </a:bodyPr>
          <a:lstStyle/>
          <a:p>
            <a:pPr marL="0" lvl="0" indent="0" algn="l">
              <a:lnSpc>
                <a:spcPts val="9262"/>
              </a:lnSpc>
            </a:pPr>
            <a:r>
              <a:rPr lang="en-US" sz="7718" u="none">
                <a:solidFill>
                  <a:srgbClr val="F8DD74"/>
                </a:solidFill>
                <a:latin typeface="Cosmic Octo Medium"/>
              </a:rPr>
              <a:t> DEMO</a:t>
            </a:r>
          </a:p>
        </p:txBody>
      </p:sp>
      <p:sp>
        <p:nvSpPr>
          <p:cNvPr id="12" name="TextBox 12"/>
          <p:cNvSpPr txBox="1"/>
          <p:nvPr/>
        </p:nvSpPr>
        <p:spPr>
          <a:xfrm>
            <a:off x="2301438" y="3293180"/>
            <a:ext cx="2648427" cy="1009912"/>
          </a:xfrm>
          <a:prstGeom prst="rect">
            <a:avLst/>
          </a:prstGeom>
        </p:spPr>
        <p:txBody>
          <a:bodyPr lIns="0" tIns="0" rIns="0" bIns="0" rtlCol="0" anchor="t">
            <a:spAutoFit/>
          </a:bodyPr>
          <a:lstStyle/>
          <a:p>
            <a:pPr marL="0" lvl="0" indent="0" algn="l">
              <a:lnSpc>
                <a:spcPts val="7342"/>
              </a:lnSpc>
            </a:pPr>
            <a:r>
              <a:rPr lang="en-US" sz="6118">
                <a:solidFill>
                  <a:srgbClr val="F8DD74"/>
                </a:solidFill>
                <a:latin typeface="Cosmic Octo Medium"/>
              </a:rPr>
              <a:t>GAME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9443"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sp>
        <p:nvSpPr>
          <p:cNvPr id="5" name="Freeform 5"/>
          <p:cNvSpPr/>
          <p:nvPr/>
        </p:nvSpPr>
        <p:spPr>
          <a:xfrm>
            <a:off x="-833144" y="1560607"/>
            <a:ext cx="9544176" cy="9043107"/>
          </a:xfrm>
          <a:custGeom>
            <a:avLst/>
            <a:gdLst/>
            <a:ahLst/>
            <a:cxnLst/>
            <a:rect l="l" t="t" r="r" b="b"/>
            <a:pathLst>
              <a:path w="9544176" h="9043107">
                <a:moveTo>
                  <a:pt x="0" y="0"/>
                </a:moveTo>
                <a:lnTo>
                  <a:pt x="9544176" y="0"/>
                </a:lnTo>
                <a:lnTo>
                  <a:pt x="9544176" y="9043107"/>
                </a:lnTo>
                <a:lnTo>
                  <a:pt x="0" y="9043107"/>
                </a:lnTo>
                <a:lnTo>
                  <a:pt x="0" y="0"/>
                </a:lnTo>
                <a:close/>
              </a:path>
            </a:pathLst>
          </a:custGeom>
          <a:blipFill>
            <a:blip r:embed="rId6"/>
            <a:stretch>
              <a:fillRect/>
            </a:stretch>
          </a:blipFill>
        </p:spPr>
        <p:txBody>
          <a:bodyPr/>
          <a:lstStyle/>
          <a:p>
            <a:endParaRPr lang="vi-VN"/>
          </a:p>
        </p:txBody>
      </p:sp>
      <p:sp>
        <p:nvSpPr>
          <p:cNvPr id="6" name="Freeform 6"/>
          <p:cNvSpPr/>
          <p:nvPr/>
        </p:nvSpPr>
        <p:spPr>
          <a:xfrm rot="-719165">
            <a:off x="13743657" y="-1156378"/>
            <a:ext cx="7370074" cy="7121334"/>
          </a:xfrm>
          <a:custGeom>
            <a:avLst/>
            <a:gdLst/>
            <a:ahLst/>
            <a:cxnLst/>
            <a:rect l="l" t="t" r="r" b="b"/>
            <a:pathLst>
              <a:path w="7370074" h="7121334">
                <a:moveTo>
                  <a:pt x="0" y="0"/>
                </a:moveTo>
                <a:lnTo>
                  <a:pt x="7370074" y="0"/>
                </a:lnTo>
                <a:lnTo>
                  <a:pt x="7370074" y="7121334"/>
                </a:lnTo>
                <a:lnTo>
                  <a:pt x="0" y="7121334"/>
                </a:lnTo>
                <a:lnTo>
                  <a:pt x="0" y="0"/>
                </a:lnTo>
                <a:close/>
              </a:path>
            </a:pathLst>
          </a:custGeom>
          <a:blipFill>
            <a:blip r:embed="rId7"/>
            <a:stretch>
              <a:fillRect/>
            </a:stretch>
          </a:blipFill>
        </p:spPr>
        <p:txBody>
          <a:bodyPr/>
          <a:lstStyle/>
          <a:p>
            <a:endParaRPr lang="vi-VN"/>
          </a:p>
        </p:txBody>
      </p:sp>
      <p:sp>
        <p:nvSpPr>
          <p:cNvPr id="7" name="Freeform 7"/>
          <p:cNvSpPr/>
          <p:nvPr/>
        </p:nvSpPr>
        <p:spPr>
          <a:xfrm>
            <a:off x="12104681" y="6545895"/>
            <a:ext cx="5324013" cy="5324013"/>
          </a:xfrm>
          <a:custGeom>
            <a:avLst/>
            <a:gdLst/>
            <a:ahLst/>
            <a:cxnLst/>
            <a:rect l="l" t="t" r="r" b="b"/>
            <a:pathLst>
              <a:path w="5324013" h="5324013">
                <a:moveTo>
                  <a:pt x="0" y="0"/>
                </a:moveTo>
                <a:lnTo>
                  <a:pt x="5324013" y="0"/>
                </a:lnTo>
                <a:lnTo>
                  <a:pt x="5324013" y="5324013"/>
                </a:lnTo>
                <a:lnTo>
                  <a:pt x="0" y="5324013"/>
                </a:lnTo>
                <a:lnTo>
                  <a:pt x="0" y="0"/>
                </a:lnTo>
                <a:close/>
              </a:path>
            </a:pathLst>
          </a:custGeom>
          <a:blipFill>
            <a:blip r:embed="rId8"/>
            <a:stretch>
              <a:fillRect/>
            </a:stretch>
          </a:blipFill>
        </p:spPr>
        <p:txBody>
          <a:bodyPr/>
          <a:lstStyle/>
          <a:p>
            <a:endParaRPr lang="vi-VN"/>
          </a:p>
        </p:txBody>
      </p:sp>
      <p:sp>
        <p:nvSpPr>
          <p:cNvPr id="8" name="Freeform 8"/>
          <p:cNvSpPr/>
          <p:nvPr/>
        </p:nvSpPr>
        <p:spPr>
          <a:xfrm>
            <a:off x="5203462" y="1542833"/>
            <a:ext cx="7881077" cy="7201334"/>
          </a:xfrm>
          <a:custGeom>
            <a:avLst/>
            <a:gdLst/>
            <a:ahLst/>
            <a:cxnLst/>
            <a:rect l="l" t="t" r="r" b="b"/>
            <a:pathLst>
              <a:path w="7881077" h="7201334">
                <a:moveTo>
                  <a:pt x="0" y="0"/>
                </a:moveTo>
                <a:lnTo>
                  <a:pt x="7881076" y="0"/>
                </a:lnTo>
                <a:lnTo>
                  <a:pt x="7881076" y="7201334"/>
                </a:lnTo>
                <a:lnTo>
                  <a:pt x="0" y="7201334"/>
                </a:lnTo>
                <a:lnTo>
                  <a:pt x="0" y="0"/>
                </a:lnTo>
                <a:close/>
              </a:path>
            </a:pathLst>
          </a:custGeom>
          <a:blipFill>
            <a:blip r:embed="rId9"/>
            <a:stretch>
              <a:fillRect/>
            </a:stretch>
          </a:blipFill>
        </p:spPr>
        <p:txBody>
          <a:bodyPr/>
          <a:lstStyle/>
          <a:p>
            <a:endParaRPr lang="vi-VN"/>
          </a:p>
        </p:txBody>
      </p:sp>
      <p:sp>
        <p:nvSpPr>
          <p:cNvPr id="9" name="Freeform 9"/>
          <p:cNvSpPr/>
          <p:nvPr/>
        </p:nvSpPr>
        <p:spPr>
          <a:xfrm rot="1269018" flipH="1">
            <a:off x="6725644" y="2974467"/>
            <a:ext cx="4180367" cy="4406184"/>
          </a:xfrm>
          <a:custGeom>
            <a:avLst/>
            <a:gdLst/>
            <a:ahLst/>
            <a:cxnLst/>
            <a:rect l="l" t="t" r="r" b="b"/>
            <a:pathLst>
              <a:path w="4180367" h="4406184">
                <a:moveTo>
                  <a:pt x="4180367" y="0"/>
                </a:moveTo>
                <a:lnTo>
                  <a:pt x="0" y="0"/>
                </a:lnTo>
                <a:lnTo>
                  <a:pt x="0" y="4406184"/>
                </a:lnTo>
                <a:lnTo>
                  <a:pt x="4180367" y="4406184"/>
                </a:lnTo>
                <a:lnTo>
                  <a:pt x="4180367" y="0"/>
                </a:lnTo>
                <a:close/>
              </a:path>
            </a:pathLst>
          </a:custGeom>
          <a:blipFill>
            <a:blip r:embed="rId10"/>
            <a:stretch>
              <a:fillRect/>
            </a:stretch>
          </a:blipFill>
        </p:spPr>
        <p:txBody>
          <a:bodyPr/>
          <a:lstStyle/>
          <a:p>
            <a:endParaRPr lang="vi-VN"/>
          </a:p>
        </p:txBody>
      </p:sp>
      <p:sp>
        <p:nvSpPr>
          <p:cNvPr id="10" name="TextBox 10"/>
          <p:cNvSpPr txBox="1"/>
          <p:nvPr/>
        </p:nvSpPr>
        <p:spPr>
          <a:xfrm>
            <a:off x="6509315" y="3922080"/>
            <a:ext cx="5269370" cy="2623815"/>
          </a:xfrm>
          <a:prstGeom prst="rect">
            <a:avLst/>
          </a:prstGeom>
        </p:spPr>
        <p:txBody>
          <a:bodyPr lIns="0" tIns="0" rIns="0" bIns="0" rtlCol="0" anchor="t">
            <a:spAutoFit/>
          </a:bodyPr>
          <a:lstStyle/>
          <a:p>
            <a:pPr marL="0" lvl="0" indent="0" algn="ctr">
              <a:lnSpc>
                <a:spcPts val="6724"/>
              </a:lnSpc>
            </a:pPr>
            <a:r>
              <a:rPr lang="en-US" sz="7230" spc="-21">
                <a:solidFill>
                  <a:srgbClr val="FFF3D7"/>
                </a:solidFill>
                <a:latin typeface="Cosmic Octo Medium"/>
              </a:rPr>
              <a:t>THANKS FOR PLAYING!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9443"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sp>
        <p:nvSpPr>
          <p:cNvPr id="5" name="Freeform 5"/>
          <p:cNvSpPr/>
          <p:nvPr/>
        </p:nvSpPr>
        <p:spPr>
          <a:xfrm>
            <a:off x="-2512204" y="0"/>
            <a:ext cx="4727949" cy="10554425"/>
          </a:xfrm>
          <a:custGeom>
            <a:avLst/>
            <a:gdLst/>
            <a:ahLst/>
            <a:cxnLst/>
            <a:rect l="l" t="t" r="r" b="b"/>
            <a:pathLst>
              <a:path w="4727949" h="10554425">
                <a:moveTo>
                  <a:pt x="0" y="0"/>
                </a:moveTo>
                <a:lnTo>
                  <a:pt x="4727949" y="0"/>
                </a:lnTo>
                <a:lnTo>
                  <a:pt x="4727949" y="10554425"/>
                </a:lnTo>
                <a:lnTo>
                  <a:pt x="0" y="10554425"/>
                </a:lnTo>
                <a:lnTo>
                  <a:pt x="0" y="0"/>
                </a:lnTo>
                <a:close/>
              </a:path>
            </a:pathLst>
          </a:custGeom>
          <a:blipFill>
            <a:blip r:embed="rId4"/>
            <a:stretch>
              <a:fillRect r="-127928" b="-23812"/>
            </a:stretch>
          </a:blipFill>
        </p:spPr>
        <p:txBody>
          <a:bodyPr/>
          <a:lstStyle/>
          <a:p>
            <a:endParaRPr lang="vi-VN"/>
          </a:p>
        </p:txBody>
      </p:sp>
      <p:sp>
        <p:nvSpPr>
          <p:cNvPr id="6" name="Freeform 6"/>
          <p:cNvSpPr/>
          <p:nvPr/>
        </p:nvSpPr>
        <p:spPr>
          <a:xfrm>
            <a:off x="4596995" y="383388"/>
            <a:ext cx="8351281" cy="3474133"/>
          </a:xfrm>
          <a:custGeom>
            <a:avLst/>
            <a:gdLst/>
            <a:ahLst/>
            <a:cxnLst/>
            <a:rect l="l" t="t" r="r" b="b"/>
            <a:pathLst>
              <a:path w="8351281" h="3474133">
                <a:moveTo>
                  <a:pt x="0" y="0"/>
                </a:moveTo>
                <a:lnTo>
                  <a:pt x="8351280" y="0"/>
                </a:lnTo>
                <a:lnTo>
                  <a:pt x="8351280" y="3474133"/>
                </a:lnTo>
                <a:lnTo>
                  <a:pt x="0" y="3474133"/>
                </a:lnTo>
                <a:lnTo>
                  <a:pt x="0" y="0"/>
                </a:lnTo>
                <a:close/>
              </a:path>
            </a:pathLst>
          </a:custGeom>
          <a:blipFill>
            <a:blip r:embed="rId5"/>
            <a:stretch>
              <a:fillRect/>
            </a:stretch>
          </a:blipFill>
        </p:spPr>
        <p:txBody>
          <a:bodyPr/>
          <a:lstStyle/>
          <a:p>
            <a:endParaRPr lang="vi-VN"/>
          </a:p>
        </p:txBody>
      </p:sp>
      <p:sp>
        <p:nvSpPr>
          <p:cNvPr id="7" name="Freeform 7"/>
          <p:cNvSpPr/>
          <p:nvPr/>
        </p:nvSpPr>
        <p:spPr>
          <a:xfrm>
            <a:off x="13691005" y="0"/>
            <a:ext cx="4596995" cy="4480984"/>
          </a:xfrm>
          <a:custGeom>
            <a:avLst/>
            <a:gdLst/>
            <a:ahLst/>
            <a:cxnLst/>
            <a:rect l="l" t="t" r="r" b="b"/>
            <a:pathLst>
              <a:path w="4596995" h="4480984">
                <a:moveTo>
                  <a:pt x="0" y="0"/>
                </a:moveTo>
                <a:lnTo>
                  <a:pt x="4596995" y="0"/>
                </a:lnTo>
                <a:lnTo>
                  <a:pt x="4596995" y="4480984"/>
                </a:lnTo>
                <a:lnTo>
                  <a:pt x="0" y="4480984"/>
                </a:lnTo>
                <a:lnTo>
                  <a:pt x="0" y="0"/>
                </a:lnTo>
                <a:close/>
              </a:path>
            </a:pathLst>
          </a:custGeom>
          <a:blipFill>
            <a:blip r:embed="rId4"/>
            <a:stretch>
              <a:fillRect t="-199851" r="-141033"/>
            </a:stretch>
          </a:blipFill>
        </p:spPr>
        <p:txBody>
          <a:bodyPr/>
          <a:lstStyle/>
          <a:p>
            <a:endParaRPr lang="vi-VN"/>
          </a:p>
        </p:txBody>
      </p:sp>
      <p:sp>
        <p:nvSpPr>
          <p:cNvPr id="8" name="Freeform 8"/>
          <p:cNvSpPr/>
          <p:nvPr/>
        </p:nvSpPr>
        <p:spPr>
          <a:xfrm>
            <a:off x="1704975" y="409564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9" name="Freeform 9"/>
          <p:cNvSpPr/>
          <p:nvPr/>
        </p:nvSpPr>
        <p:spPr>
          <a:xfrm>
            <a:off x="7086600" y="409564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0" name="Freeform 10"/>
          <p:cNvSpPr/>
          <p:nvPr/>
        </p:nvSpPr>
        <p:spPr>
          <a:xfrm>
            <a:off x="12471622" y="409564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1" name="TextBox 11"/>
          <p:cNvSpPr txBox="1"/>
          <p:nvPr/>
        </p:nvSpPr>
        <p:spPr>
          <a:xfrm>
            <a:off x="5817007" y="1198511"/>
            <a:ext cx="5911255" cy="1252359"/>
          </a:xfrm>
          <a:prstGeom prst="rect">
            <a:avLst/>
          </a:prstGeom>
        </p:spPr>
        <p:txBody>
          <a:bodyPr lIns="0" tIns="0" rIns="0" bIns="0" rtlCol="0" anchor="t">
            <a:spAutoFit/>
          </a:bodyPr>
          <a:lstStyle/>
          <a:p>
            <a:pPr marL="0" lvl="0" indent="0" algn="ctr">
              <a:lnSpc>
                <a:spcPts val="10247"/>
              </a:lnSpc>
              <a:spcBef>
                <a:spcPct val="0"/>
              </a:spcBef>
            </a:pPr>
            <a:r>
              <a:rPr lang="en-US" sz="7319">
                <a:solidFill>
                  <a:srgbClr val="FF389B"/>
                </a:solidFill>
                <a:latin typeface="Cosmic Octo Medium"/>
              </a:rPr>
              <a:t>MEMBERS</a:t>
            </a:r>
          </a:p>
        </p:txBody>
      </p:sp>
      <p:sp>
        <p:nvSpPr>
          <p:cNvPr id="12" name="TextBox 12"/>
          <p:cNvSpPr txBox="1"/>
          <p:nvPr/>
        </p:nvSpPr>
        <p:spPr>
          <a:xfrm>
            <a:off x="1763697" y="8454832"/>
            <a:ext cx="3984837" cy="352425"/>
          </a:xfrm>
          <a:prstGeom prst="rect">
            <a:avLst/>
          </a:prstGeom>
        </p:spPr>
        <p:txBody>
          <a:bodyPr lIns="0" tIns="0" rIns="0" bIns="0" rtlCol="0" anchor="t">
            <a:spAutoFit/>
          </a:bodyPr>
          <a:lstStyle/>
          <a:p>
            <a:pPr marL="0" lvl="0" indent="0" algn="ctr">
              <a:lnSpc>
                <a:spcPts val="2879"/>
              </a:lnSpc>
              <a:spcBef>
                <a:spcPct val="0"/>
              </a:spcBef>
            </a:pPr>
            <a:r>
              <a:rPr lang="en-US" sz="2400" spc="120">
                <a:solidFill>
                  <a:srgbClr val="FFFFFF"/>
                </a:solidFill>
                <a:latin typeface="Noto Serif"/>
              </a:rPr>
              <a:t>Trần Phước Đại</a:t>
            </a:r>
          </a:p>
        </p:txBody>
      </p:sp>
      <p:sp>
        <p:nvSpPr>
          <p:cNvPr id="13" name="TextBox 13"/>
          <p:cNvSpPr txBox="1"/>
          <p:nvPr/>
        </p:nvSpPr>
        <p:spPr>
          <a:xfrm>
            <a:off x="6976551" y="8454832"/>
            <a:ext cx="4334898" cy="352425"/>
          </a:xfrm>
          <a:prstGeom prst="rect">
            <a:avLst/>
          </a:prstGeom>
        </p:spPr>
        <p:txBody>
          <a:bodyPr lIns="0" tIns="0" rIns="0" bIns="0" rtlCol="0" anchor="t">
            <a:spAutoFit/>
          </a:bodyPr>
          <a:lstStyle/>
          <a:p>
            <a:pPr marL="0" lvl="0" indent="0" algn="ctr">
              <a:lnSpc>
                <a:spcPts val="2879"/>
              </a:lnSpc>
              <a:spcBef>
                <a:spcPct val="0"/>
              </a:spcBef>
            </a:pPr>
            <a:r>
              <a:rPr lang="en-US" sz="2400" spc="120">
                <a:solidFill>
                  <a:srgbClr val="FFFFFF"/>
                </a:solidFill>
                <a:latin typeface="Noto Serif"/>
              </a:rPr>
              <a:t>Lê Ngọc Kiều Anh</a:t>
            </a:r>
          </a:p>
        </p:txBody>
      </p:sp>
      <p:sp>
        <p:nvSpPr>
          <p:cNvPr id="14" name="TextBox 14"/>
          <p:cNvSpPr txBox="1"/>
          <p:nvPr/>
        </p:nvSpPr>
        <p:spPr>
          <a:xfrm>
            <a:off x="12536603" y="8454832"/>
            <a:ext cx="3984837" cy="352425"/>
          </a:xfrm>
          <a:prstGeom prst="rect">
            <a:avLst/>
          </a:prstGeom>
        </p:spPr>
        <p:txBody>
          <a:bodyPr lIns="0" tIns="0" rIns="0" bIns="0" rtlCol="0" anchor="t">
            <a:spAutoFit/>
          </a:bodyPr>
          <a:lstStyle/>
          <a:p>
            <a:pPr marL="0" lvl="0" indent="0" algn="ctr">
              <a:lnSpc>
                <a:spcPts val="2879"/>
              </a:lnSpc>
              <a:spcBef>
                <a:spcPct val="0"/>
              </a:spcBef>
            </a:pPr>
            <a:r>
              <a:rPr lang="en-US" sz="2400" spc="120">
                <a:solidFill>
                  <a:srgbClr val="FFFFFF"/>
                </a:solidFill>
                <a:latin typeface="Noto Serif"/>
              </a:rPr>
              <a:t>Đồng Tài Đức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7303"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sp>
        <p:nvSpPr>
          <p:cNvPr id="5" name="Freeform 5"/>
          <p:cNvSpPr/>
          <p:nvPr/>
        </p:nvSpPr>
        <p:spPr>
          <a:xfrm rot="1735837">
            <a:off x="-5522123" y="878743"/>
            <a:ext cx="17276189" cy="10583265"/>
          </a:xfrm>
          <a:custGeom>
            <a:avLst/>
            <a:gdLst/>
            <a:ahLst/>
            <a:cxnLst/>
            <a:rect l="l" t="t" r="r" b="b"/>
            <a:pathLst>
              <a:path w="17276189" h="10583265">
                <a:moveTo>
                  <a:pt x="0" y="0"/>
                </a:moveTo>
                <a:lnTo>
                  <a:pt x="17276189" y="0"/>
                </a:lnTo>
                <a:lnTo>
                  <a:pt x="17276189" y="10583265"/>
                </a:lnTo>
                <a:lnTo>
                  <a:pt x="0" y="10583265"/>
                </a:lnTo>
                <a:lnTo>
                  <a:pt x="0" y="0"/>
                </a:lnTo>
                <a:close/>
              </a:path>
            </a:pathLst>
          </a:custGeom>
          <a:blipFill>
            <a:blip r:embed="rId4"/>
            <a:stretch>
              <a:fillRect/>
            </a:stretch>
          </a:blipFill>
        </p:spPr>
        <p:txBody>
          <a:bodyPr/>
          <a:lstStyle/>
          <a:p>
            <a:endParaRPr lang="vi-VN"/>
          </a:p>
        </p:txBody>
      </p:sp>
      <p:sp>
        <p:nvSpPr>
          <p:cNvPr id="6" name="Freeform 6"/>
          <p:cNvSpPr/>
          <p:nvPr/>
        </p:nvSpPr>
        <p:spPr>
          <a:xfrm>
            <a:off x="9144000" y="-4298390"/>
            <a:ext cx="17534472" cy="15625997"/>
          </a:xfrm>
          <a:custGeom>
            <a:avLst/>
            <a:gdLst/>
            <a:ahLst/>
            <a:cxnLst/>
            <a:rect l="l" t="t" r="r" b="b"/>
            <a:pathLst>
              <a:path w="17534472" h="15625997">
                <a:moveTo>
                  <a:pt x="0" y="0"/>
                </a:moveTo>
                <a:lnTo>
                  <a:pt x="17534472" y="0"/>
                </a:lnTo>
                <a:lnTo>
                  <a:pt x="17534472" y="15625997"/>
                </a:lnTo>
                <a:lnTo>
                  <a:pt x="0" y="15625997"/>
                </a:lnTo>
                <a:lnTo>
                  <a:pt x="0" y="0"/>
                </a:lnTo>
                <a:close/>
              </a:path>
            </a:pathLst>
          </a:custGeom>
          <a:blipFill>
            <a:blip r:embed="rId5"/>
            <a:stretch>
              <a:fillRect b="-14917"/>
            </a:stretch>
          </a:blipFill>
        </p:spPr>
        <p:txBody>
          <a:bodyPr/>
          <a:lstStyle/>
          <a:p>
            <a:endParaRPr lang="vi-VN"/>
          </a:p>
        </p:txBody>
      </p:sp>
      <p:sp>
        <p:nvSpPr>
          <p:cNvPr id="7" name="Freeform 7"/>
          <p:cNvSpPr/>
          <p:nvPr/>
        </p:nvSpPr>
        <p:spPr>
          <a:xfrm>
            <a:off x="3225108" y="-464650"/>
            <a:ext cx="11837784" cy="11216301"/>
          </a:xfrm>
          <a:custGeom>
            <a:avLst/>
            <a:gdLst/>
            <a:ahLst/>
            <a:cxnLst/>
            <a:rect l="l" t="t" r="r" b="b"/>
            <a:pathLst>
              <a:path w="11837784" h="11216301">
                <a:moveTo>
                  <a:pt x="0" y="0"/>
                </a:moveTo>
                <a:lnTo>
                  <a:pt x="11837784" y="0"/>
                </a:lnTo>
                <a:lnTo>
                  <a:pt x="11837784" y="11216300"/>
                </a:lnTo>
                <a:lnTo>
                  <a:pt x="0" y="11216300"/>
                </a:lnTo>
                <a:lnTo>
                  <a:pt x="0" y="0"/>
                </a:lnTo>
                <a:close/>
              </a:path>
            </a:pathLst>
          </a:custGeom>
          <a:blipFill>
            <a:blip r:embed="rId6"/>
            <a:stretch>
              <a:fillRect/>
            </a:stretch>
          </a:blipFill>
        </p:spPr>
        <p:txBody>
          <a:bodyPr/>
          <a:lstStyle/>
          <a:p>
            <a:endParaRPr lang="vi-VN"/>
          </a:p>
        </p:txBody>
      </p:sp>
      <p:grpSp>
        <p:nvGrpSpPr>
          <p:cNvPr id="8" name="Group 8"/>
          <p:cNvGrpSpPr/>
          <p:nvPr/>
        </p:nvGrpSpPr>
        <p:grpSpPr>
          <a:xfrm>
            <a:off x="1289994" y="2883769"/>
            <a:ext cx="14551649" cy="5582197"/>
            <a:chOff x="0" y="0"/>
            <a:chExt cx="3472874" cy="1337594"/>
          </a:xfrm>
        </p:grpSpPr>
        <p:sp>
          <p:nvSpPr>
            <p:cNvPr id="9" name="Freeform 9"/>
            <p:cNvSpPr/>
            <p:nvPr/>
          </p:nvSpPr>
          <p:spPr>
            <a:xfrm>
              <a:off x="0" y="0"/>
              <a:ext cx="3472874" cy="1337595"/>
            </a:xfrm>
            <a:custGeom>
              <a:avLst/>
              <a:gdLst/>
              <a:ahLst/>
              <a:cxnLst/>
              <a:rect l="l" t="t" r="r" b="b"/>
              <a:pathLst>
                <a:path w="3472874" h="1337595">
                  <a:moveTo>
                    <a:pt x="3348414" y="1337594"/>
                  </a:moveTo>
                  <a:lnTo>
                    <a:pt x="124460" y="1337594"/>
                  </a:lnTo>
                  <a:cubicBezTo>
                    <a:pt x="55880" y="1337594"/>
                    <a:pt x="0" y="1281714"/>
                    <a:pt x="0" y="1213134"/>
                  </a:cubicBezTo>
                  <a:lnTo>
                    <a:pt x="0" y="124460"/>
                  </a:lnTo>
                  <a:cubicBezTo>
                    <a:pt x="0" y="55880"/>
                    <a:pt x="55880" y="0"/>
                    <a:pt x="124460" y="0"/>
                  </a:cubicBezTo>
                  <a:lnTo>
                    <a:pt x="3348414" y="0"/>
                  </a:lnTo>
                  <a:cubicBezTo>
                    <a:pt x="3416994" y="0"/>
                    <a:pt x="3472874" y="55880"/>
                    <a:pt x="3472874" y="124460"/>
                  </a:cubicBezTo>
                  <a:lnTo>
                    <a:pt x="3472874" y="1213134"/>
                  </a:lnTo>
                  <a:cubicBezTo>
                    <a:pt x="3472874" y="1281714"/>
                    <a:pt x="3416994" y="1337595"/>
                    <a:pt x="3348414" y="1337595"/>
                  </a:cubicBezTo>
                  <a:close/>
                </a:path>
              </a:pathLst>
            </a:custGeom>
            <a:solidFill>
              <a:srgbClr val="FFFFFF"/>
            </a:solidFill>
          </p:spPr>
          <p:txBody>
            <a:bodyPr/>
            <a:lstStyle/>
            <a:p>
              <a:endParaRPr lang="vi-VN"/>
            </a:p>
          </p:txBody>
        </p:sp>
      </p:grpSp>
      <p:sp>
        <p:nvSpPr>
          <p:cNvPr id="10" name="Freeform 10"/>
          <p:cNvSpPr/>
          <p:nvPr/>
        </p:nvSpPr>
        <p:spPr>
          <a:xfrm>
            <a:off x="-1047853" y="1448091"/>
            <a:ext cx="2871356" cy="2871356"/>
          </a:xfrm>
          <a:custGeom>
            <a:avLst/>
            <a:gdLst/>
            <a:ahLst/>
            <a:cxnLst/>
            <a:rect l="l" t="t" r="r" b="b"/>
            <a:pathLst>
              <a:path w="2871356" h="2871356">
                <a:moveTo>
                  <a:pt x="0" y="0"/>
                </a:moveTo>
                <a:lnTo>
                  <a:pt x="2871356" y="0"/>
                </a:lnTo>
                <a:lnTo>
                  <a:pt x="2871356" y="2871356"/>
                </a:lnTo>
                <a:lnTo>
                  <a:pt x="0" y="28713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grpSp>
        <p:nvGrpSpPr>
          <p:cNvPr id="11" name="Group 11"/>
          <p:cNvGrpSpPr/>
          <p:nvPr/>
        </p:nvGrpSpPr>
        <p:grpSpPr>
          <a:xfrm>
            <a:off x="387825" y="705440"/>
            <a:ext cx="6401644" cy="1873093"/>
            <a:chOff x="0" y="0"/>
            <a:chExt cx="8535525" cy="2497457"/>
          </a:xfrm>
        </p:grpSpPr>
        <p:sp>
          <p:nvSpPr>
            <p:cNvPr id="12" name="Freeform 12"/>
            <p:cNvSpPr/>
            <p:nvPr/>
          </p:nvSpPr>
          <p:spPr>
            <a:xfrm>
              <a:off x="0" y="0"/>
              <a:ext cx="8535525" cy="2497457"/>
            </a:xfrm>
            <a:custGeom>
              <a:avLst/>
              <a:gdLst/>
              <a:ahLst/>
              <a:cxnLst/>
              <a:rect l="l" t="t" r="r" b="b"/>
              <a:pathLst>
                <a:path w="8535525" h="2497457">
                  <a:moveTo>
                    <a:pt x="0" y="0"/>
                  </a:moveTo>
                  <a:lnTo>
                    <a:pt x="8535525" y="0"/>
                  </a:lnTo>
                  <a:lnTo>
                    <a:pt x="8535525" y="2497457"/>
                  </a:lnTo>
                  <a:lnTo>
                    <a:pt x="0" y="2497457"/>
                  </a:lnTo>
                  <a:lnTo>
                    <a:pt x="0" y="0"/>
                  </a:lnTo>
                  <a:close/>
                </a:path>
              </a:pathLst>
            </a:custGeom>
            <a:blipFill>
              <a:blip r:embed="rId9"/>
              <a:stretch>
                <a:fillRect t="-37492" b="-37492"/>
              </a:stretch>
            </a:blipFill>
          </p:spPr>
          <p:txBody>
            <a:bodyPr/>
            <a:lstStyle/>
            <a:p>
              <a:endParaRPr lang="vi-VN"/>
            </a:p>
          </p:txBody>
        </p:sp>
        <p:sp>
          <p:nvSpPr>
            <p:cNvPr id="13" name="TextBox 13"/>
            <p:cNvSpPr txBox="1"/>
            <p:nvPr/>
          </p:nvSpPr>
          <p:spPr>
            <a:xfrm>
              <a:off x="2431662" y="980944"/>
              <a:ext cx="4029391" cy="609904"/>
            </a:xfrm>
            <a:prstGeom prst="rect">
              <a:avLst/>
            </a:prstGeom>
          </p:spPr>
          <p:txBody>
            <a:bodyPr lIns="0" tIns="0" rIns="0" bIns="0" rtlCol="0" anchor="t">
              <a:spAutoFit/>
            </a:bodyPr>
            <a:lstStyle/>
            <a:p>
              <a:pPr marL="0" lvl="0" indent="0" algn="ctr">
                <a:lnSpc>
                  <a:spcPts val="3142"/>
                </a:lnSpc>
              </a:pPr>
              <a:r>
                <a:rPr lang="en-US" sz="3378" spc="-10">
                  <a:solidFill>
                    <a:srgbClr val="FFF3D7"/>
                  </a:solidFill>
                  <a:latin typeface="Cosmic Octo"/>
                </a:rPr>
                <a:t>GAMEPLAY</a:t>
              </a:r>
            </a:p>
          </p:txBody>
        </p:sp>
      </p:grpSp>
      <p:sp>
        <p:nvSpPr>
          <p:cNvPr id="14" name="Freeform 14"/>
          <p:cNvSpPr/>
          <p:nvPr/>
        </p:nvSpPr>
        <p:spPr>
          <a:xfrm>
            <a:off x="13938191" y="3166200"/>
            <a:ext cx="3806903" cy="5017335"/>
          </a:xfrm>
          <a:custGeom>
            <a:avLst/>
            <a:gdLst/>
            <a:ahLst/>
            <a:cxnLst/>
            <a:rect l="l" t="t" r="r" b="b"/>
            <a:pathLst>
              <a:path w="3806903" h="5017335">
                <a:moveTo>
                  <a:pt x="0" y="0"/>
                </a:moveTo>
                <a:lnTo>
                  <a:pt x="3806903" y="0"/>
                </a:lnTo>
                <a:lnTo>
                  <a:pt x="3806903" y="5017335"/>
                </a:lnTo>
                <a:lnTo>
                  <a:pt x="0" y="50173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5" name="TextBox 15"/>
          <p:cNvSpPr txBox="1"/>
          <p:nvPr/>
        </p:nvSpPr>
        <p:spPr>
          <a:xfrm>
            <a:off x="2217047" y="3831810"/>
            <a:ext cx="11018866" cy="4017019"/>
          </a:xfrm>
          <a:prstGeom prst="rect">
            <a:avLst/>
          </a:prstGeom>
        </p:spPr>
        <p:txBody>
          <a:bodyPr lIns="0" tIns="0" rIns="0" bIns="0" rtlCol="0" anchor="t">
            <a:spAutoFit/>
          </a:bodyPr>
          <a:lstStyle/>
          <a:p>
            <a:pPr algn="just">
              <a:lnSpc>
                <a:spcPts val="5349"/>
              </a:lnSpc>
            </a:pPr>
            <a:r>
              <a:rPr lang="en-US" sz="3566">
                <a:solidFill>
                  <a:srgbClr val="000000"/>
                </a:solidFill>
                <a:latin typeface="Noto Serif Bold"/>
              </a:rPr>
              <a:t>Lấy ý tưởng từ trò chơi truyền hình ăn khách tại Việt Nam - “Chiếc nón kỳ diệu” do đài truyền hình Việt Nam thực hiện.</a:t>
            </a:r>
          </a:p>
          <a:p>
            <a:pPr algn="just">
              <a:lnSpc>
                <a:spcPts val="5349"/>
              </a:lnSpc>
            </a:pPr>
            <a:r>
              <a:rPr lang="en-US" sz="3566">
                <a:solidFill>
                  <a:srgbClr val="000000"/>
                </a:solidFill>
                <a:latin typeface="Noto Serif Bold"/>
              </a:rPr>
              <a:t>Vòng quay may mắn là tự game giải đố, trí tuệ nhằm mục đích giải trí và bổ sung kiến thức.</a:t>
            </a:r>
          </a:p>
          <a:p>
            <a:pPr marL="0" lvl="0" indent="0" algn="just">
              <a:lnSpc>
                <a:spcPts val="5349"/>
              </a:lnSpc>
              <a:spcBef>
                <a:spcPct val="0"/>
              </a:spcBef>
            </a:pPr>
            <a:endParaRPr lang="en-US" sz="3566">
              <a:solidFill>
                <a:srgbClr val="000000"/>
              </a:solidFill>
              <a:latin typeface="Noto Serif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FDFF"/>
        </a:solidFill>
        <a:effectLst/>
      </p:bgPr>
    </p:bg>
    <p:spTree>
      <p:nvGrpSpPr>
        <p:cNvPr id="1" name=""/>
        <p:cNvGrpSpPr/>
        <p:nvPr/>
      </p:nvGrpSpPr>
      <p:grpSpPr>
        <a:xfrm>
          <a:off x="0" y="0"/>
          <a:ext cx="0" cy="0"/>
          <a:chOff x="0" y="0"/>
          <a:chExt cx="0" cy="0"/>
        </a:xfrm>
      </p:grpSpPr>
      <p:grpSp>
        <p:nvGrpSpPr>
          <p:cNvPr id="2" name="Group 2"/>
          <p:cNvGrpSpPr/>
          <p:nvPr/>
        </p:nvGrpSpPr>
        <p:grpSpPr>
          <a:xfrm>
            <a:off x="-217303"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grpSp>
        <p:nvGrpSpPr>
          <p:cNvPr id="5" name="Group 5"/>
          <p:cNvGrpSpPr/>
          <p:nvPr/>
        </p:nvGrpSpPr>
        <p:grpSpPr>
          <a:xfrm>
            <a:off x="1413476" y="1610754"/>
            <a:ext cx="15845824" cy="8227574"/>
            <a:chOff x="0" y="0"/>
            <a:chExt cx="21127766" cy="10970099"/>
          </a:xfrm>
        </p:grpSpPr>
        <p:grpSp>
          <p:nvGrpSpPr>
            <p:cNvPr id="6" name="Group 6"/>
            <p:cNvGrpSpPr/>
            <p:nvPr/>
          </p:nvGrpSpPr>
          <p:grpSpPr>
            <a:xfrm>
              <a:off x="0" y="0"/>
              <a:ext cx="21127766" cy="10896415"/>
              <a:chOff x="0" y="0"/>
              <a:chExt cx="3766122" cy="1942336"/>
            </a:xfrm>
          </p:grpSpPr>
          <p:sp>
            <p:nvSpPr>
              <p:cNvPr id="7" name="Freeform 7"/>
              <p:cNvSpPr/>
              <p:nvPr/>
            </p:nvSpPr>
            <p:spPr>
              <a:xfrm>
                <a:off x="0" y="0"/>
                <a:ext cx="3766122" cy="1942336"/>
              </a:xfrm>
              <a:custGeom>
                <a:avLst/>
                <a:gdLst/>
                <a:ahLst/>
                <a:cxnLst/>
                <a:rect l="l" t="t" r="r" b="b"/>
                <a:pathLst>
                  <a:path w="3766122" h="1942336">
                    <a:moveTo>
                      <a:pt x="0" y="0"/>
                    </a:moveTo>
                    <a:lnTo>
                      <a:pt x="3766122" y="0"/>
                    </a:lnTo>
                    <a:lnTo>
                      <a:pt x="3766122" y="1942336"/>
                    </a:lnTo>
                    <a:lnTo>
                      <a:pt x="0" y="1942336"/>
                    </a:lnTo>
                    <a:close/>
                  </a:path>
                </a:pathLst>
              </a:custGeom>
              <a:solidFill>
                <a:srgbClr val="FFFFFF"/>
              </a:solidFill>
            </p:spPr>
            <p:txBody>
              <a:bodyPr/>
              <a:lstStyle/>
              <a:p>
                <a:endParaRPr lang="vi-VN"/>
              </a:p>
            </p:txBody>
          </p:sp>
          <p:sp>
            <p:nvSpPr>
              <p:cNvPr id="8" name="TextBox 8"/>
              <p:cNvSpPr txBox="1"/>
              <p:nvPr/>
            </p:nvSpPr>
            <p:spPr>
              <a:xfrm>
                <a:off x="0" y="0"/>
                <a:ext cx="3766122" cy="1942336"/>
              </a:xfrm>
              <a:prstGeom prst="rect">
                <a:avLst/>
              </a:prstGeom>
            </p:spPr>
            <p:txBody>
              <a:bodyPr lIns="50800" tIns="50800" rIns="50800" bIns="50800" rtlCol="0" anchor="ctr"/>
              <a:lstStyle/>
              <a:p>
                <a:pPr algn="ctr">
                  <a:lnSpc>
                    <a:spcPts val="1929"/>
                  </a:lnSpc>
                </a:pPr>
                <a:endParaRPr/>
              </a:p>
            </p:txBody>
          </p:sp>
        </p:grpSp>
        <p:sp>
          <p:nvSpPr>
            <p:cNvPr id="9" name="Freeform 9"/>
            <p:cNvSpPr/>
            <p:nvPr/>
          </p:nvSpPr>
          <p:spPr>
            <a:xfrm rot="5400000">
              <a:off x="5078833" y="-5078833"/>
              <a:ext cx="10970099" cy="21127766"/>
            </a:xfrm>
            <a:custGeom>
              <a:avLst/>
              <a:gdLst/>
              <a:ahLst/>
              <a:cxnLst/>
              <a:rect l="l" t="t" r="r" b="b"/>
              <a:pathLst>
                <a:path w="10970099" h="21127766">
                  <a:moveTo>
                    <a:pt x="0" y="0"/>
                  </a:moveTo>
                  <a:lnTo>
                    <a:pt x="10970099" y="0"/>
                  </a:lnTo>
                  <a:lnTo>
                    <a:pt x="10970099" y="21127765"/>
                  </a:lnTo>
                  <a:lnTo>
                    <a:pt x="0" y="21127765"/>
                  </a:lnTo>
                  <a:lnTo>
                    <a:pt x="0" y="0"/>
                  </a:lnTo>
                  <a:close/>
                </a:path>
              </a:pathLst>
            </a:custGeom>
            <a:blipFill>
              <a:blip r:embed="rId4">
                <a:extLst>
                  <a:ext uri="{96DAC541-7B7A-43D3-8B79-37D633B846F1}">
                    <asvg:svgBlip xmlns:asvg="http://schemas.microsoft.com/office/drawing/2016/SVG/main" r:embed="rId5"/>
                  </a:ext>
                </a:extLst>
              </a:blip>
              <a:stretch>
                <a:fillRect l="-47363" r="-45230"/>
              </a:stretch>
            </a:blipFill>
          </p:spPr>
          <p:txBody>
            <a:bodyPr/>
            <a:lstStyle/>
            <a:p>
              <a:endParaRPr lang="vi-VN"/>
            </a:p>
          </p:txBody>
        </p:sp>
      </p:grpSp>
      <p:sp>
        <p:nvSpPr>
          <p:cNvPr id="10" name="Freeform 10"/>
          <p:cNvSpPr/>
          <p:nvPr/>
        </p:nvSpPr>
        <p:spPr>
          <a:xfrm>
            <a:off x="-4008417" y="4336565"/>
            <a:ext cx="7582228" cy="6369072"/>
          </a:xfrm>
          <a:custGeom>
            <a:avLst/>
            <a:gdLst/>
            <a:ahLst/>
            <a:cxnLst/>
            <a:rect l="l" t="t" r="r" b="b"/>
            <a:pathLst>
              <a:path w="7582228" h="6369072">
                <a:moveTo>
                  <a:pt x="0" y="0"/>
                </a:moveTo>
                <a:lnTo>
                  <a:pt x="7582229" y="0"/>
                </a:lnTo>
                <a:lnTo>
                  <a:pt x="7582229" y="6369071"/>
                </a:lnTo>
                <a:lnTo>
                  <a:pt x="0" y="6369071"/>
                </a:lnTo>
                <a:lnTo>
                  <a:pt x="0" y="0"/>
                </a:lnTo>
                <a:close/>
              </a:path>
            </a:pathLst>
          </a:custGeom>
          <a:blipFill>
            <a:blip r:embed="rId6"/>
            <a:stretch>
              <a:fillRect/>
            </a:stretch>
          </a:blipFill>
        </p:spPr>
        <p:txBody>
          <a:bodyPr/>
          <a:lstStyle/>
          <a:p>
            <a:endParaRPr lang="vi-VN"/>
          </a:p>
        </p:txBody>
      </p:sp>
      <p:sp>
        <p:nvSpPr>
          <p:cNvPr id="11" name="Freeform 11"/>
          <p:cNvSpPr/>
          <p:nvPr/>
        </p:nvSpPr>
        <p:spPr>
          <a:xfrm>
            <a:off x="465195" y="54951"/>
            <a:ext cx="7479823" cy="3111606"/>
          </a:xfrm>
          <a:custGeom>
            <a:avLst/>
            <a:gdLst/>
            <a:ahLst/>
            <a:cxnLst/>
            <a:rect l="l" t="t" r="r" b="b"/>
            <a:pathLst>
              <a:path w="7479823" h="3111606">
                <a:moveTo>
                  <a:pt x="0" y="0"/>
                </a:moveTo>
                <a:lnTo>
                  <a:pt x="7479823" y="0"/>
                </a:lnTo>
                <a:lnTo>
                  <a:pt x="7479823" y="3111606"/>
                </a:lnTo>
                <a:lnTo>
                  <a:pt x="0" y="3111606"/>
                </a:lnTo>
                <a:lnTo>
                  <a:pt x="0" y="0"/>
                </a:lnTo>
                <a:close/>
              </a:path>
            </a:pathLst>
          </a:custGeom>
          <a:blipFill>
            <a:blip r:embed="rId7"/>
            <a:stretch>
              <a:fillRect/>
            </a:stretch>
          </a:blipFill>
        </p:spPr>
        <p:txBody>
          <a:bodyPr/>
          <a:lstStyle/>
          <a:p>
            <a:endParaRPr lang="vi-VN"/>
          </a:p>
        </p:txBody>
      </p:sp>
      <p:sp>
        <p:nvSpPr>
          <p:cNvPr id="12" name="Freeform 12"/>
          <p:cNvSpPr/>
          <p:nvPr/>
        </p:nvSpPr>
        <p:spPr>
          <a:xfrm>
            <a:off x="13378524" y="906916"/>
            <a:ext cx="4457617" cy="2351393"/>
          </a:xfrm>
          <a:custGeom>
            <a:avLst/>
            <a:gdLst/>
            <a:ahLst/>
            <a:cxnLst/>
            <a:rect l="l" t="t" r="r" b="b"/>
            <a:pathLst>
              <a:path w="4457617" h="2351393">
                <a:moveTo>
                  <a:pt x="0" y="0"/>
                </a:moveTo>
                <a:lnTo>
                  <a:pt x="4457617" y="0"/>
                </a:lnTo>
                <a:lnTo>
                  <a:pt x="4457617" y="2351393"/>
                </a:lnTo>
                <a:lnTo>
                  <a:pt x="0" y="2351393"/>
                </a:lnTo>
                <a:lnTo>
                  <a:pt x="0" y="0"/>
                </a:lnTo>
                <a:close/>
              </a:path>
            </a:pathLst>
          </a:custGeom>
          <a:blipFill>
            <a:blip r:embed="rId8"/>
            <a:stretch>
              <a:fillRect/>
            </a:stretch>
          </a:blipFill>
        </p:spPr>
        <p:txBody>
          <a:bodyPr/>
          <a:lstStyle/>
          <a:p>
            <a:endParaRPr lang="vi-VN"/>
          </a:p>
        </p:txBody>
      </p:sp>
      <p:sp>
        <p:nvSpPr>
          <p:cNvPr id="13" name="Freeform 13"/>
          <p:cNvSpPr/>
          <p:nvPr/>
        </p:nvSpPr>
        <p:spPr>
          <a:xfrm>
            <a:off x="1984588" y="7046077"/>
            <a:ext cx="3178447" cy="2212223"/>
          </a:xfrm>
          <a:custGeom>
            <a:avLst/>
            <a:gdLst/>
            <a:ahLst/>
            <a:cxnLst/>
            <a:rect l="l" t="t" r="r" b="b"/>
            <a:pathLst>
              <a:path w="3178447" h="2212223">
                <a:moveTo>
                  <a:pt x="0" y="0"/>
                </a:moveTo>
                <a:lnTo>
                  <a:pt x="3178447" y="0"/>
                </a:lnTo>
                <a:lnTo>
                  <a:pt x="3178447" y="2212223"/>
                </a:lnTo>
                <a:lnTo>
                  <a:pt x="0" y="2212223"/>
                </a:lnTo>
                <a:lnTo>
                  <a:pt x="0" y="0"/>
                </a:lnTo>
                <a:close/>
              </a:path>
            </a:pathLst>
          </a:custGeom>
          <a:blipFill>
            <a:blip r:embed="rId9"/>
            <a:stretch>
              <a:fillRect t="-12067"/>
            </a:stretch>
          </a:blipFill>
        </p:spPr>
        <p:txBody>
          <a:bodyPr/>
          <a:lstStyle/>
          <a:p>
            <a:endParaRPr lang="vi-VN"/>
          </a:p>
        </p:txBody>
      </p:sp>
      <p:sp>
        <p:nvSpPr>
          <p:cNvPr id="14" name="Freeform 14"/>
          <p:cNvSpPr/>
          <p:nvPr/>
        </p:nvSpPr>
        <p:spPr>
          <a:xfrm>
            <a:off x="12179215" y="6786433"/>
            <a:ext cx="4094190" cy="2471867"/>
          </a:xfrm>
          <a:custGeom>
            <a:avLst/>
            <a:gdLst/>
            <a:ahLst/>
            <a:cxnLst/>
            <a:rect l="l" t="t" r="r" b="b"/>
            <a:pathLst>
              <a:path w="4094190" h="2471867">
                <a:moveTo>
                  <a:pt x="0" y="0"/>
                </a:moveTo>
                <a:lnTo>
                  <a:pt x="4094190" y="0"/>
                </a:lnTo>
                <a:lnTo>
                  <a:pt x="4094190" y="2471867"/>
                </a:lnTo>
                <a:lnTo>
                  <a:pt x="0" y="24718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5" name="Freeform 15"/>
          <p:cNvSpPr/>
          <p:nvPr/>
        </p:nvSpPr>
        <p:spPr>
          <a:xfrm>
            <a:off x="7093216" y="6715315"/>
            <a:ext cx="2841417" cy="2873746"/>
          </a:xfrm>
          <a:custGeom>
            <a:avLst/>
            <a:gdLst/>
            <a:ahLst/>
            <a:cxnLst/>
            <a:rect l="l" t="t" r="r" b="b"/>
            <a:pathLst>
              <a:path w="2841417" h="2873746">
                <a:moveTo>
                  <a:pt x="0" y="0"/>
                </a:moveTo>
                <a:lnTo>
                  <a:pt x="2841417" y="0"/>
                </a:lnTo>
                <a:lnTo>
                  <a:pt x="2841417" y="2873746"/>
                </a:lnTo>
                <a:lnTo>
                  <a:pt x="0" y="28737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6" name="Freeform 16"/>
          <p:cNvSpPr/>
          <p:nvPr/>
        </p:nvSpPr>
        <p:spPr>
          <a:xfrm>
            <a:off x="5797444" y="7849713"/>
            <a:ext cx="537538" cy="803636"/>
          </a:xfrm>
          <a:custGeom>
            <a:avLst/>
            <a:gdLst/>
            <a:ahLst/>
            <a:cxnLst/>
            <a:rect l="l" t="t" r="r" b="b"/>
            <a:pathLst>
              <a:path w="537538" h="803636">
                <a:moveTo>
                  <a:pt x="0" y="0"/>
                </a:moveTo>
                <a:lnTo>
                  <a:pt x="537538" y="0"/>
                </a:lnTo>
                <a:lnTo>
                  <a:pt x="537538" y="803636"/>
                </a:lnTo>
                <a:lnTo>
                  <a:pt x="0" y="80363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17" name="TextBox 17"/>
          <p:cNvSpPr txBox="1"/>
          <p:nvPr/>
        </p:nvSpPr>
        <p:spPr>
          <a:xfrm>
            <a:off x="2220648" y="3062158"/>
            <a:ext cx="13846705" cy="3724275"/>
          </a:xfrm>
          <a:prstGeom prst="rect">
            <a:avLst/>
          </a:prstGeom>
        </p:spPr>
        <p:txBody>
          <a:bodyPr lIns="0" tIns="0" rIns="0" bIns="0" rtlCol="0" anchor="t">
            <a:spAutoFit/>
          </a:bodyPr>
          <a:lstStyle/>
          <a:p>
            <a:pPr marL="669288" lvl="1" indent="-334644" algn="just">
              <a:lnSpc>
                <a:spcPts val="3719"/>
              </a:lnSpc>
              <a:buFont typeface="Arial"/>
              <a:buChar char="•"/>
            </a:pPr>
            <a:r>
              <a:rPr lang="en-US" sz="3099">
                <a:solidFill>
                  <a:srgbClr val="FF389B"/>
                </a:solidFill>
                <a:latin typeface="Noto Serif"/>
              </a:rPr>
              <a:t>Mỗi người chơi sẽ trải qua 3 vòng chơi, trong mỗi vòng sẽ có một câu hỏi. Người chơi thực hiện quay vòng quay trước khi chọn đáp án. Sau đó, đoán chữ cái mà mình nghĩ có trong dãy đáp án. </a:t>
            </a:r>
          </a:p>
          <a:p>
            <a:pPr marL="669288" lvl="1" indent="-334644" algn="just">
              <a:lnSpc>
                <a:spcPts val="3719"/>
              </a:lnSpc>
              <a:buFont typeface="Arial"/>
              <a:buChar char="•"/>
            </a:pPr>
            <a:r>
              <a:rPr lang="en-US" sz="3099">
                <a:solidFill>
                  <a:srgbClr val="FF389B"/>
                </a:solidFill>
                <a:latin typeface="Noto Serif"/>
              </a:rPr>
              <a:t>Nếu đoán đúng chữ cái thì người chơi sẽ đạt được số điểm đã quay trúng và được quyền quay vòng quay  để trả lời tiếp.</a:t>
            </a:r>
          </a:p>
          <a:p>
            <a:pPr marL="669288" lvl="1" indent="-334644" algn="just">
              <a:lnSpc>
                <a:spcPts val="3719"/>
              </a:lnSpc>
              <a:buFont typeface="Arial"/>
              <a:buChar char="•"/>
            </a:pPr>
            <a:r>
              <a:rPr lang="en-US" sz="3099">
                <a:solidFill>
                  <a:srgbClr val="FF389B"/>
                </a:solidFill>
                <a:latin typeface="Noto Serif"/>
              </a:rPr>
              <a:t>Nếu đoán sai hoặc quay vào ô mất lượt thì đến lượt chơi của người tiếp theo.</a:t>
            </a:r>
          </a:p>
          <a:p>
            <a:pPr marL="0" lvl="0" indent="0" algn="just">
              <a:lnSpc>
                <a:spcPts val="3719"/>
              </a:lnSpc>
              <a:spcBef>
                <a:spcPct val="0"/>
              </a:spcBef>
            </a:pPr>
            <a:endParaRPr lang="en-US" sz="3099">
              <a:solidFill>
                <a:srgbClr val="FF389B"/>
              </a:solidFill>
              <a:latin typeface="Noto Serif"/>
            </a:endParaRPr>
          </a:p>
        </p:txBody>
      </p:sp>
      <p:sp>
        <p:nvSpPr>
          <p:cNvPr id="18" name="TextBox 18"/>
          <p:cNvSpPr txBox="1"/>
          <p:nvPr/>
        </p:nvSpPr>
        <p:spPr>
          <a:xfrm>
            <a:off x="1219748" y="904875"/>
            <a:ext cx="6022486" cy="1067542"/>
          </a:xfrm>
          <a:prstGeom prst="rect">
            <a:avLst/>
          </a:prstGeom>
        </p:spPr>
        <p:txBody>
          <a:bodyPr lIns="0" tIns="0" rIns="0" bIns="0" rtlCol="0" anchor="t">
            <a:spAutoFit/>
          </a:bodyPr>
          <a:lstStyle/>
          <a:p>
            <a:pPr marL="0" lvl="0" indent="0" algn="ctr">
              <a:lnSpc>
                <a:spcPts val="8716"/>
              </a:lnSpc>
              <a:spcBef>
                <a:spcPct val="0"/>
              </a:spcBef>
            </a:pPr>
            <a:r>
              <a:rPr lang="en-US" sz="6225" u="none" dirty="0">
                <a:solidFill>
                  <a:srgbClr val="FF389B"/>
                </a:solidFill>
                <a:latin typeface="Cosmic Octo Medium"/>
              </a:rPr>
              <a:t>HOW TO PLAY</a:t>
            </a:r>
          </a:p>
        </p:txBody>
      </p:sp>
      <p:sp>
        <p:nvSpPr>
          <p:cNvPr id="19" name="TextBox 19"/>
          <p:cNvSpPr txBox="1"/>
          <p:nvPr/>
        </p:nvSpPr>
        <p:spPr>
          <a:xfrm>
            <a:off x="2566367" y="7951494"/>
            <a:ext cx="2334163" cy="561975"/>
          </a:xfrm>
          <a:prstGeom prst="rect">
            <a:avLst/>
          </a:prstGeom>
        </p:spPr>
        <p:txBody>
          <a:bodyPr lIns="0" tIns="0" rIns="0" bIns="0" rtlCol="0" anchor="t">
            <a:spAutoFit/>
          </a:bodyPr>
          <a:lstStyle/>
          <a:p>
            <a:pPr marL="0" lvl="0" indent="0" algn="just">
              <a:lnSpc>
                <a:spcPts val="4439"/>
              </a:lnSpc>
              <a:spcBef>
                <a:spcPct val="0"/>
              </a:spcBef>
            </a:pPr>
            <a:r>
              <a:rPr lang="en-US" sz="3699">
                <a:solidFill>
                  <a:srgbClr val="00669B"/>
                </a:solidFill>
                <a:latin typeface="Noto Serif"/>
              </a:rPr>
              <a:t>Question</a:t>
            </a:r>
          </a:p>
        </p:txBody>
      </p:sp>
      <p:sp>
        <p:nvSpPr>
          <p:cNvPr id="20" name="Freeform 20"/>
          <p:cNvSpPr/>
          <p:nvPr/>
        </p:nvSpPr>
        <p:spPr>
          <a:xfrm>
            <a:off x="5538200" y="7849713"/>
            <a:ext cx="537538" cy="803636"/>
          </a:xfrm>
          <a:custGeom>
            <a:avLst/>
            <a:gdLst/>
            <a:ahLst/>
            <a:cxnLst/>
            <a:rect l="l" t="t" r="r" b="b"/>
            <a:pathLst>
              <a:path w="537538" h="803636">
                <a:moveTo>
                  <a:pt x="0" y="0"/>
                </a:moveTo>
                <a:lnTo>
                  <a:pt x="537538" y="0"/>
                </a:lnTo>
                <a:lnTo>
                  <a:pt x="537538" y="803636"/>
                </a:lnTo>
                <a:lnTo>
                  <a:pt x="0" y="80363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21" name="Freeform 21"/>
          <p:cNvSpPr/>
          <p:nvPr/>
        </p:nvSpPr>
        <p:spPr>
          <a:xfrm>
            <a:off x="10993977" y="7750370"/>
            <a:ext cx="537538" cy="803636"/>
          </a:xfrm>
          <a:custGeom>
            <a:avLst/>
            <a:gdLst/>
            <a:ahLst/>
            <a:cxnLst/>
            <a:rect l="l" t="t" r="r" b="b"/>
            <a:pathLst>
              <a:path w="537538" h="803636">
                <a:moveTo>
                  <a:pt x="0" y="0"/>
                </a:moveTo>
                <a:lnTo>
                  <a:pt x="537538" y="0"/>
                </a:lnTo>
                <a:lnTo>
                  <a:pt x="537538" y="803636"/>
                </a:lnTo>
                <a:lnTo>
                  <a:pt x="0" y="80363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22" name="Freeform 22"/>
          <p:cNvSpPr/>
          <p:nvPr/>
        </p:nvSpPr>
        <p:spPr>
          <a:xfrm>
            <a:off x="10725208" y="7750370"/>
            <a:ext cx="537538" cy="803636"/>
          </a:xfrm>
          <a:custGeom>
            <a:avLst/>
            <a:gdLst/>
            <a:ahLst/>
            <a:cxnLst/>
            <a:rect l="l" t="t" r="r" b="b"/>
            <a:pathLst>
              <a:path w="537538" h="803636">
                <a:moveTo>
                  <a:pt x="0" y="0"/>
                </a:moveTo>
                <a:lnTo>
                  <a:pt x="537538" y="0"/>
                </a:lnTo>
                <a:lnTo>
                  <a:pt x="537538" y="803636"/>
                </a:lnTo>
                <a:lnTo>
                  <a:pt x="0" y="80363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FDFF"/>
        </a:solidFill>
        <a:effectLst/>
      </p:bgPr>
    </p:bg>
    <p:spTree>
      <p:nvGrpSpPr>
        <p:cNvPr id="1" name=""/>
        <p:cNvGrpSpPr/>
        <p:nvPr/>
      </p:nvGrpSpPr>
      <p:grpSpPr>
        <a:xfrm>
          <a:off x="0" y="0"/>
          <a:ext cx="0" cy="0"/>
          <a:chOff x="0" y="0"/>
          <a:chExt cx="0" cy="0"/>
        </a:xfrm>
      </p:grpSpPr>
      <p:grpSp>
        <p:nvGrpSpPr>
          <p:cNvPr id="2" name="Group 2"/>
          <p:cNvGrpSpPr/>
          <p:nvPr/>
        </p:nvGrpSpPr>
        <p:grpSpPr>
          <a:xfrm>
            <a:off x="-217303"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grpSp>
        <p:nvGrpSpPr>
          <p:cNvPr id="5" name="Group 5"/>
          <p:cNvGrpSpPr/>
          <p:nvPr/>
        </p:nvGrpSpPr>
        <p:grpSpPr>
          <a:xfrm>
            <a:off x="2959807" y="2082613"/>
            <a:ext cx="14299493" cy="7424678"/>
            <a:chOff x="0" y="0"/>
            <a:chExt cx="19065990" cy="9899570"/>
          </a:xfrm>
        </p:grpSpPr>
        <p:grpSp>
          <p:nvGrpSpPr>
            <p:cNvPr id="6" name="Group 6"/>
            <p:cNvGrpSpPr/>
            <p:nvPr/>
          </p:nvGrpSpPr>
          <p:grpSpPr>
            <a:xfrm>
              <a:off x="0" y="0"/>
              <a:ext cx="19065990" cy="9833077"/>
              <a:chOff x="0" y="0"/>
              <a:chExt cx="3766122" cy="1942336"/>
            </a:xfrm>
          </p:grpSpPr>
          <p:sp>
            <p:nvSpPr>
              <p:cNvPr id="7" name="Freeform 7"/>
              <p:cNvSpPr/>
              <p:nvPr/>
            </p:nvSpPr>
            <p:spPr>
              <a:xfrm>
                <a:off x="0" y="0"/>
                <a:ext cx="3766122" cy="1942336"/>
              </a:xfrm>
              <a:custGeom>
                <a:avLst/>
                <a:gdLst/>
                <a:ahLst/>
                <a:cxnLst/>
                <a:rect l="l" t="t" r="r" b="b"/>
                <a:pathLst>
                  <a:path w="3766122" h="1942336">
                    <a:moveTo>
                      <a:pt x="0" y="0"/>
                    </a:moveTo>
                    <a:lnTo>
                      <a:pt x="3766122" y="0"/>
                    </a:lnTo>
                    <a:lnTo>
                      <a:pt x="3766122" y="1942336"/>
                    </a:lnTo>
                    <a:lnTo>
                      <a:pt x="0" y="1942336"/>
                    </a:lnTo>
                    <a:close/>
                  </a:path>
                </a:pathLst>
              </a:custGeom>
              <a:solidFill>
                <a:srgbClr val="FFFFFF"/>
              </a:solidFill>
            </p:spPr>
            <p:txBody>
              <a:bodyPr/>
              <a:lstStyle/>
              <a:p>
                <a:endParaRPr lang="vi-VN"/>
              </a:p>
            </p:txBody>
          </p:sp>
          <p:sp>
            <p:nvSpPr>
              <p:cNvPr id="8" name="TextBox 8"/>
              <p:cNvSpPr txBox="1"/>
              <p:nvPr/>
            </p:nvSpPr>
            <p:spPr>
              <a:xfrm>
                <a:off x="0" y="0"/>
                <a:ext cx="3766122" cy="1942336"/>
              </a:xfrm>
              <a:prstGeom prst="rect">
                <a:avLst/>
              </a:prstGeom>
            </p:spPr>
            <p:txBody>
              <a:bodyPr lIns="50800" tIns="50800" rIns="50800" bIns="50800" rtlCol="0" anchor="ctr"/>
              <a:lstStyle/>
              <a:p>
                <a:pPr algn="ctr">
                  <a:lnSpc>
                    <a:spcPts val="1929"/>
                  </a:lnSpc>
                </a:pPr>
                <a:endParaRPr/>
              </a:p>
            </p:txBody>
          </p:sp>
        </p:grpSp>
        <p:sp>
          <p:nvSpPr>
            <p:cNvPr id="9" name="Freeform 9"/>
            <p:cNvSpPr/>
            <p:nvPr/>
          </p:nvSpPr>
          <p:spPr>
            <a:xfrm rot="5400000">
              <a:off x="4583210" y="-4583210"/>
              <a:ext cx="9899570" cy="19065990"/>
            </a:xfrm>
            <a:custGeom>
              <a:avLst/>
              <a:gdLst/>
              <a:ahLst/>
              <a:cxnLst/>
              <a:rect l="l" t="t" r="r" b="b"/>
              <a:pathLst>
                <a:path w="9899570" h="19065990">
                  <a:moveTo>
                    <a:pt x="0" y="0"/>
                  </a:moveTo>
                  <a:lnTo>
                    <a:pt x="9899570" y="0"/>
                  </a:lnTo>
                  <a:lnTo>
                    <a:pt x="9899570" y="19065990"/>
                  </a:lnTo>
                  <a:lnTo>
                    <a:pt x="0" y="19065990"/>
                  </a:lnTo>
                  <a:lnTo>
                    <a:pt x="0" y="0"/>
                  </a:lnTo>
                  <a:close/>
                </a:path>
              </a:pathLst>
            </a:custGeom>
            <a:blipFill>
              <a:blip r:embed="rId4">
                <a:extLst>
                  <a:ext uri="{96DAC541-7B7A-43D3-8B79-37D633B846F1}">
                    <asvg:svgBlip xmlns:asvg="http://schemas.microsoft.com/office/drawing/2016/SVG/main" r:embed="rId5"/>
                  </a:ext>
                </a:extLst>
              </a:blip>
              <a:stretch>
                <a:fillRect l="-47363" r="-45230"/>
              </a:stretch>
            </a:blipFill>
          </p:spPr>
          <p:txBody>
            <a:bodyPr/>
            <a:lstStyle/>
            <a:p>
              <a:endParaRPr lang="vi-VN"/>
            </a:p>
          </p:txBody>
        </p:sp>
      </p:grpSp>
      <p:sp>
        <p:nvSpPr>
          <p:cNvPr id="10" name="Freeform 10"/>
          <p:cNvSpPr/>
          <p:nvPr/>
        </p:nvSpPr>
        <p:spPr>
          <a:xfrm>
            <a:off x="-4008417" y="4336565"/>
            <a:ext cx="7582228" cy="6369072"/>
          </a:xfrm>
          <a:custGeom>
            <a:avLst/>
            <a:gdLst/>
            <a:ahLst/>
            <a:cxnLst/>
            <a:rect l="l" t="t" r="r" b="b"/>
            <a:pathLst>
              <a:path w="7582228" h="6369072">
                <a:moveTo>
                  <a:pt x="0" y="0"/>
                </a:moveTo>
                <a:lnTo>
                  <a:pt x="7582229" y="0"/>
                </a:lnTo>
                <a:lnTo>
                  <a:pt x="7582229" y="6369071"/>
                </a:lnTo>
                <a:lnTo>
                  <a:pt x="0" y="6369071"/>
                </a:lnTo>
                <a:lnTo>
                  <a:pt x="0" y="0"/>
                </a:lnTo>
                <a:close/>
              </a:path>
            </a:pathLst>
          </a:custGeom>
          <a:blipFill>
            <a:blip r:embed="rId6"/>
            <a:stretch>
              <a:fillRect/>
            </a:stretch>
          </a:blipFill>
        </p:spPr>
        <p:txBody>
          <a:bodyPr/>
          <a:lstStyle/>
          <a:p>
            <a:endParaRPr lang="vi-VN"/>
          </a:p>
        </p:txBody>
      </p:sp>
      <p:sp>
        <p:nvSpPr>
          <p:cNvPr id="11" name="Freeform 11"/>
          <p:cNvSpPr/>
          <p:nvPr/>
        </p:nvSpPr>
        <p:spPr>
          <a:xfrm>
            <a:off x="1193863" y="227523"/>
            <a:ext cx="7479823" cy="3111606"/>
          </a:xfrm>
          <a:custGeom>
            <a:avLst/>
            <a:gdLst/>
            <a:ahLst/>
            <a:cxnLst/>
            <a:rect l="l" t="t" r="r" b="b"/>
            <a:pathLst>
              <a:path w="7479823" h="3111606">
                <a:moveTo>
                  <a:pt x="0" y="0"/>
                </a:moveTo>
                <a:lnTo>
                  <a:pt x="7479823" y="0"/>
                </a:lnTo>
                <a:lnTo>
                  <a:pt x="7479823" y="3111606"/>
                </a:lnTo>
                <a:lnTo>
                  <a:pt x="0" y="3111606"/>
                </a:lnTo>
                <a:lnTo>
                  <a:pt x="0" y="0"/>
                </a:lnTo>
                <a:close/>
              </a:path>
            </a:pathLst>
          </a:custGeom>
          <a:blipFill>
            <a:blip r:embed="rId7"/>
            <a:stretch>
              <a:fillRect/>
            </a:stretch>
          </a:blipFill>
        </p:spPr>
        <p:txBody>
          <a:bodyPr/>
          <a:lstStyle/>
          <a:p>
            <a:endParaRPr lang="vi-VN"/>
          </a:p>
        </p:txBody>
      </p:sp>
      <p:sp>
        <p:nvSpPr>
          <p:cNvPr id="12" name="Freeform 12"/>
          <p:cNvSpPr/>
          <p:nvPr/>
        </p:nvSpPr>
        <p:spPr>
          <a:xfrm>
            <a:off x="13378524" y="906916"/>
            <a:ext cx="4457617" cy="2351393"/>
          </a:xfrm>
          <a:custGeom>
            <a:avLst/>
            <a:gdLst/>
            <a:ahLst/>
            <a:cxnLst/>
            <a:rect l="l" t="t" r="r" b="b"/>
            <a:pathLst>
              <a:path w="4457617" h="2351393">
                <a:moveTo>
                  <a:pt x="0" y="0"/>
                </a:moveTo>
                <a:lnTo>
                  <a:pt x="4457617" y="0"/>
                </a:lnTo>
                <a:lnTo>
                  <a:pt x="4457617" y="2351393"/>
                </a:lnTo>
                <a:lnTo>
                  <a:pt x="0" y="2351393"/>
                </a:lnTo>
                <a:lnTo>
                  <a:pt x="0" y="0"/>
                </a:lnTo>
                <a:close/>
              </a:path>
            </a:pathLst>
          </a:custGeom>
          <a:blipFill>
            <a:blip r:embed="rId8"/>
            <a:stretch>
              <a:fillRect/>
            </a:stretch>
          </a:blipFill>
        </p:spPr>
        <p:txBody>
          <a:bodyPr/>
          <a:lstStyle/>
          <a:p>
            <a:endParaRPr lang="vi-VN"/>
          </a:p>
        </p:txBody>
      </p:sp>
      <p:grpSp>
        <p:nvGrpSpPr>
          <p:cNvPr id="13" name="Group 13"/>
          <p:cNvGrpSpPr/>
          <p:nvPr/>
        </p:nvGrpSpPr>
        <p:grpSpPr>
          <a:xfrm>
            <a:off x="3800123" y="5995259"/>
            <a:ext cx="12649242" cy="1525841"/>
            <a:chOff x="0" y="0"/>
            <a:chExt cx="3331488" cy="401868"/>
          </a:xfrm>
        </p:grpSpPr>
        <p:sp>
          <p:nvSpPr>
            <p:cNvPr id="14" name="Freeform 14"/>
            <p:cNvSpPr/>
            <p:nvPr/>
          </p:nvSpPr>
          <p:spPr>
            <a:xfrm>
              <a:off x="0" y="0"/>
              <a:ext cx="3331488" cy="401868"/>
            </a:xfrm>
            <a:custGeom>
              <a:avLst/>
              <a:gdLst/>
              <a:ahLst/>
              <a:cxnLst/>
              <a:rect l="l" t="t" r="r" b="b"/>
              <a:pathLst>
                <a:path w="3331488" h="401868">
                  <a:moveTo>
                    <a:pt x="31214" y="0"/>
                  </a:moveTo>
                  <a:lnTo>
                    <a:pt x="3300273" y="0"/>
                  </a:lnTo>
                  <a:cubicBezTo>
                    <a:pt x="3317513" y="0"/>
                    <a:pt x="3331488" y="13975"/>
                    <a:pt x="3331488" y="31214"/>
                  </a:cubicBezTo>
                  <a:lnTo>
                    <a:pt x="3331488" y="370653"/>
                  </a:lnTo>
                  <a:cubicBezTo>
                    <a:pt x="3331488" y="387892"/>
                    <a:pt x="3317513" y="401868"/>
                    <a:pt x="3300273" y="401868"/>
                  </a:cubicBezTo>
                  <a:lnTo>
                    <a:pt x="31214" y="401868"/>
                  </a:lnTo>
                  <a:cubicBezTo>
                    <a:pt x="13975" y="401868"/>
                    <a:pt x="0" y="387892"/>
                    <a:pt x="0" y="370653"/>
                  </a:cubicBezTo>
                  <a:lnTo>
                    <a:pt x="0" y="31214"/>
                  </a:lnTo>
                  <a:cubicBezTo>
                    <a:pt x="0" y="13975"/>
                    <a:pt x="13975" y="0"/>
                    <a:pt x="31214" y="0"/>
                  </a:cubicBezTo>
                  <a:close/>
                </a:path>
              </a:pathLst>
            </a:custGeom>
            <a:gradFill rotWithShape="1">
              <a:gsLst>
                <a:gs pos="0">
                  <a:srgbClr val="CDFFD8">
                    <a:alpha val="100000"/>
                  </a:srgbClr>
                </a:gs>
                <a:gs pos="100000">
                  <a:srgbClr val="94B9FF">
                    <a:alpha val="100000"/>
                  </a:srgbClr>
                </a:gs>
              </a:gsLst>
              <a:path path="circle">
                <a:fillToRect l="50000" t="50000" r="50000" b="50000"/>
              </a:path>
            </a:gradFill>
          </p:spPr>
          <p:txBody>
            <a:bodyPr/>
            <a:lstStyle/>
            <a:p>
              <a:endParaRPr lang="vi-VN"/>
            </a:p>
          </p:txBody>
        </p:sp>
        <p:sp>
          <p:nvSpPr>
            <p:cNvPr id="15" name="TextBox 15"/>
            <p:cNvSpPr txBox="1"/>
            <p:nvPr/>
          </p:nvSpPr>
          <p:spPr>
            <a:xfrm>
              <a:off x="0" y="0"/>
              <a:ext cx="3331488" cy="401868"/>
            </a:xfrm>
            <a:prstGeom prst="rect">
              <a:avLst/>
            </a:prstGeom>
          </p:spPr>
          <p:txBody>
            <a:bodyPr lIns="50800" tIns="50800" rIns="50800" bIns="50800" rtlCol="0" anchor="ctr"/>
            <a:lstStyle/>
            <a:p>
              <a:pPr algn="ctr">
                <a:lnSpc>
                  <a:spcPts val="2879"/>
                </a:lnSpc>
              </a:pPr>
              <a:endParaRPr/>
            </a:p>
          </p:txBody>
        </p:sp>
      </p:grpSp>
      <p:sp>
        <p:nvSpPr>
          <p:cNvPr id="16" name="Freeform 16"/>
          <p:cNvSpPr/>
          <p:nvPr/>
        </p:nvSpPr>
        <p:spPr>
          <a:xfrm>
            <a:off x="4260199" y="6181421"/>
            <a:ext cx="1195058" cy="1195058"/>
          </a:xfrm>
          <a:custGeom>
            <a:avLst/>
            <a:gdLst/>
            <a:ahLst/>
            <a:cxnLst/>
            <a:rect l="l" t="t" r="r" b="b"/>
            <a:pathLst>
              <a:path w="1195058" h="1195058">
                <a:moveTo>
                  <a:pt x="0" y="0"/>
                </a:moveTo>
                <a:lnTo>
                  <a:pt x="1195058" y="0"/>
                </a:lnTo>
                <a:lnTo>
                  <a:pt x="1195058" y="1195058"/>
                </a:lnTo>
                <a:lnTo>
                  <a:pt x="0" y="11950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7" name="Freeform 17"/>
          <p:cNvSpPr/>
          <p:nvPr/>
        </p:nvSpPr>
        <p:spPr>
          <a:xfrm>
            <a:off x="6926363" y="6181421"/>
            <a:ext cx="1195058" cy="1195058"/>
          </a:xfrm>
          <a:custGeom>
            <a:avLst/>
            <a:gdLst/>
            <a:ahLst/>
            <a:cxnLst/>
            <a:rect l="l" t="t" r="r" b="b"/>
            <a:pathLst>
              <a:path w="1195058" h="1195058">
                <a:moveTo>
                  <a:pt x="0" y="0"/>
                </a:moveTo>
                <a:lnTo>
                  <a:pt x="1195057" y="0"/>
                </a:lnTo>
                <a:lnTo>
                  <a:pt x="1195057" y="1195058"/>
                </a:lnTo>
                <a:lnTo>
                  <a:pt x="0" y="11950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8" name="Freeform 18"/>
          <p:cNvSpPr/>
          <p:nvPr/>
        </p:nvSpPr>
        <p:spPr>
          <a:xfrm>
            <a:off x="9512025" y="6181421"/>
            <a:ext cx="1195058" cy="1195058"/>
          </a:xfrm>
          <a:custGeom>
            <a:avLst/>
            <a:gdLst/>
            <a:ahLst/>
            <a:cxnLst/>
            <a:rect l="l" t="t" r="r" b="b"/>
            <a:pathLst>
              <a:path w="1195058" h="1195058">
                <a:moveTo>
                  <a:pt x="0" y="0"/>
                </a:moveTo>
                <a:lnTo>
                  <a:pt x="1195057" y="0"/>
                </a:lnTo>
                <a:lnTo>
                  <a:pt x="1195057" y="1195058"/>
                </a:lnTo>
                <a:lnTo>
                  <a:pt x="0" y="11950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9" name="Freeform 19"/>
          <p:cNvSpPr/>
          <p:nvPr/>
        </p:nvSpPr>
        <p:spPr>
          <a:xfrm>
            <a:off x="12297797" y="6181421"/>
            <a:ext cx="1195058" cy="1195058"/>
          </a:xfrm>
          <a:custGeom>
            <a:avLst/>
            <a:gdLst/>
            <a:ahLst/>
            <a:cxnLst/>
            <a:rect l="l" t="t" r="r" b="b"/>
            <a:pathLst>
              <a:path w="1195058" h="1195058">
                <a:moveTo>
                  <a:pt x="0" y="0"/>
                </a:moveTo>
                <a:lnTo>
                  <a:pt x="1195058" y="0"/>
                </a:lnTo>
                <a:lnTo>
                  <a:pt x="1195058" y="1195058"/>
                </a:lnTo>
                <a:lnTo>
                  <a:pt x="0" y="11950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0" name="Freeform 20"/>
          <p:cNvSpPr/>
          <p:nvPr/>
        </p:nvSpPr>
        <p:spPr>
          <a:xfrm>
            <a:off x="14883505" y="6181421"/>
            <a:ext cx="1195058" cy="1195058"/>
          </a:xfrm>
          <a:custGeom>
            <a:avLst/>
            <a:gdLst/>
            <a:ahLst/>
            <a:cxnLst/>
            <a:rect l="l" t="t" r="r" b="b"/>
            <a:pathLst>
              <a:path w="1195058" h="1195058">
                <a:moveTo>
                  <a:pt x="0" y="0"/>
                </a:moveTo>
                <a:lnTo>
                  <a:pt x="1195058" y="0"/>
                </a:lnTo>
                <a:lnTo>
                  <a:pt x="1195058" y="1195058"/>
                </a:lnTo>
                <a:lnTo>
                  <a:pt x="0" y="11950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1" name="Freeform 21"/>
          <p:cNvSpPr/>
          <p:nvPr/>
        </p:nvSpPr>
        <p:spPr>
          <a:xfrm>
            <a:off x="3882898" y="4981810"/>
            <a:ext cx="974830" cy="974830"/>
          </a:xfrm>
          <a:custGeom>
            <a:avLst/>
            <a:gdLst/>
            <a:ahLst/>
            <a:cxnLst/>
            <a:rect l="l" t="t" r="r" b="b"/>
            <a:pathLst>
              <a:path w="974830" h="974830">
                <a:moveTo>
                  <a:pt x="0" y="0"/>
                </a:moveTo>
                <a:lnTo>
                  <a:pt x="974830" y="0"/>
                </a:lnTo>
                <a:lnTo>
                  <a:pt x="974830" y="974830"/>
                </a:lnTo>
                <a:lnTo>
                  <a:pt x="0" y="9748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22" name="Freeform 22"/>
          <p:cNvSpPr/>
          <p:nvPr/>
        </p:nvSpPr>
        <p:spPr>
          <a:xfrm rot="-918315">
            <a:off x="4694737" y="4932538"/>
            <a:ext cx="796924" cy="974830"/>
          </a:xfrm>
          <a:custGeom>
            <a:avLst/>
            <a:gdLst/>
            <a:ahLst/>
            <a:cxnLst/>
            <a:rect l="l" t="t" r="r" b="b"/>
            <a:pathLst>
              <a:path w="796924" h="974830">
                <a:moveTo>
                  <a:pt x="0" y="0"/>
                </a:moveTo>
                <a:lnTo>
                  <a:pt x="796923" y="0"/>
                </a:lnTo>
                <a:lnTo>
                  <a:pt x="796923" y="974830"/>
                </a:lnTo>
                <a:lnTo>
                  <a:pt x="0" y="9748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23" name="Freeform 23"/>
          <p:cNvSpPr/>
          <p:nvPr/>
        </p:nvSpPr>
        <p:spPr>
          <a:xfrm>
            <a:off x="5495903" y="4897725"/>
            <a:ext cx="826570" cy="897227"/>
          </a:xfrm>
          <a:custGeom>
            <a:avLst/>
            <a:gdLst/>
            <a:ahLst/>
            <a:cxnLst/>
            <a:rect l="l" t="t" r="r" b="b"/>
            <a:pathLst>
              <a:path w="826570" h="897227">
                <a:moveTo>
                  <a:pt x="0" y="0"/>
                </a:moveTo>
                <a:lnTo>
                  <a:pt x="826570" y="0"/>
                </a:lnTo>
                <a:lnTo>
                  <a:pt x="826570" y="897227"/>
                </a:lnTo>
                <a:lnTo>
                  <a:pt x="0" y="89722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24" name="Freeform 24"/>
          <p:cNvSpPr/>
          <p:nvPr/>
        </p:nvSpPr>
        <p:spPr>
          <a:xfrm rot="269817">
            <a:off x="6163689" y="4965107"/>
            <a:ext cx="913608" cy="837474"/>
          </a:xfrm>
          <a:custGeom>
            <a:avLst/>
            <a:gdLst/>
            <a:ahLst/>
            <a:cxnLst/>
            <a:rect l="l" t="t" r="r" b="b"/>
            <a:pathLst>
              <a:path w="913608" h="837474">
                <a:moveTo>
                  <a:pt x="0" y="0"/>
                </a:moveTo>
                <a:lnTo>
                  <a:pt x="913608" y="0"/>
                </a:lnTo>
                <a:lnTo>
                  <a:pt x="913608" y="837474"/>
                </a:lnTo>
                <a:lnTo>
                  <a:pt x="0" y="8374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25" name="Freeform 25"/>
          <p:cNvSpPr/>
          <p:nvPr/>
        </p:nvSpPr>
        <p:spPr>
          <a:xfrm rot="379363">
            <a:off x="7008656" y="4935591"/>
            <a:ext cx="738078" cy="912615"/>
          </a:xfrm>
          <a:custGeom>
            <a:avLst/>
            <a:gdLst/>
            <a:ahLst/>
            <a:cxnLst/>
            <a:rect l="l" t="t" r="r" b="b"/>
            <a:pathLst>
              <a:path w="738078" h="912615">
                <a:moveTo>
                  <a:pt x="0" y="0"/>
                </a:moveTo>
                <a:lnTo>
                  <a:pt x="738077" y="0"/>
                </a:lnTo>
                <a:lnTo>
                  <a:pt x="738077" y="912616"/>
                </a:lnTo>
                <a:lnTo>
                  <a:pt x="0" y="91261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26" name="Freeform 26"/>
          <p:cNvSpPr/>
          <p:nvPr/>
        </p:nvSpPr>
        <p:spPr>
          <a:xfrm rot="-327664">
            <a:off x="7679132" y="4823380"/>
            <a:ext cx="884577" cy="973846"/>
          </a:xfrm>
          <a:custGeom>
            <a:avLst/>
            <a:gdLst/>
            <a:ahLst/>
            <a:cxnLst/>
            <a:rect l="l" t="t" r="r" b="b"/>
            <a:pathLst>
              <a:path w="884577" h="973846">
                <a:moveTo>
                  <a:pt x="0" y="0"/>
                </a:moveTo>
                <a:lnTo>
                  <a:pt x="884577" y="0"/>
                </a:lnTo>
                <a:lnTo>
                  <a:pt x="884577" y="973846"/>
                </a:lnTo>
                <a:lnTo>
                  <a:pt x="0" y="97384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27" name="TextBox 27"/>
          <p:cNvSpPr txBox="1"/>
          <p:nvPr/>
        </p:nvSpPr>
        <p:spPr>
          <a:xfrm>
            <a:off x="1922532" y="1015070"/>
            <a:ext cx="6022486" cy="1067542"/>
          </a:xfrm>
          <a:prstGeom prst="rect">
            <a:avLst/>
          </a:prstGeom>
        </p:spPr>
        <p:txBody>
          <a:bodyPr lIns="0" tIns="0" rIns="0" bIns="0" rtlCol="0" anchor="t">
            <a:spAutoFit/>
          </a:bodyPr>
          <a:lstStyle/>
          <a:p>
            <a:pPr marL="0" lvl="0" indent="0" algn="ctr">
              <a:lnSpc>
                <a:spcPts val="8716"/>
              </a:lnSpc>
              <a:spcBef>
                <a:spcPct val="0"/>
              </a:spcBef>
            </a:pPr>
            <a:r>
              <a:rPr lang="en-US" sz="6225" u="none">
                <a:solidFill>
                  <a:srgbClr val="FF389B"/>
                </a:solidFill>
                <a:latin typeface="Cosmic Octo Medium"/>
              </a:rPr>
              <a:t>HOW TO PLAY</a:t>
            </a:r>
          </a:p>
        </p:txBody>
      </p:sp>
      <p:sp>
        <p:nvSpPr>
          <p:cNvPr id="28" name="TextBox 28"/>
          <p:cNvSpPr txBox="1"/>
          <p:nvPr/>
        </p:nvSpPr>
        <p:spPr>
          <a:xfrm>
            <a:off x="3784933" y="8190632"/>
            <a:ext cx="12649242" cy="923925"/>
          </a:xfrm>
          <a:prstGeom prst="rect">
            <a:avLst/>
          </a:prstGeom>
        </p:spPr>
        <p:txBody>
          <a:bodyPr lIns="0" tIns="0" rIns="0" bIns="0" rtlCol="0" anchor="t">
            <a:spAutoFit/>
          </a:bodyPr>
          <a:lstStyle/>
          <a:p>
            <a:pPr marL="0" lvl="0" indent="0" algn="just">
              <a:lnSpc>
                <a:spcPts val="3719"/>
              </a:lnSpc>
              <a:spcBef>
                <a:spcPct val="0"/>
              </a:spcBef>
            </a:pPr>
            <a:r>
              <a:rPr lang="en-US" sz="3099">
                <a:solidFill>
                  <a:srgbClr val="0080CB"/>
                </a:solidFill>
                <a:latin typeface="Noto Serif"/>
              </a:rPr>
              <a:t>Tổng kết số điểm qua 3 vòng đấu, người có điểm cao nhất sẽ giành  chiến thắng.</a:t>
            </a:r>
          </a:p>
        </p:txBody>
      </p:sp>
      <p:sp>
        <p:nvSpPr>
          <p:cNvPr id="29" name="TextBox 29"/>
          <p:cNvSpPr txBox="1"/>
          <p:nvPr/>
        </p:nvSpPr>
        <p:spPr>
          <a:xfrm>
            <a:off x="3784933" y="3267834"/>
            <a:ext cx="12649242" cy="1390650"/>
          </a:xfrm>
          <a:prstGeom prst="rect">
            <a:avLst/>
          </a:prstGeom>
        </p:spPr>
        <p:txBody>
          <a:bodyPr lIns="0" tIns="0" rIns="0" bIns="0" rtlCol="0" anchor="t">
            <a:spAutoFit/>
          </a:bodyPr>
          <a:lstStyle/>
          <a:p>
            <a:pPr marL="0" lvl="0" indent="0" algn="just">
              <a:lnSpc>
                <a:spcPts val="3719"/>
              </a:lnSpc>
              <a:spcBef>
                <a:spcPct val="0"/>
              </a:spcBef>
            </a:pPr>
            <a:r>
              <a:rPr lang="en-US" sz="3099">
                <a:solidFill>
                  <a:srgbClr val="0080CB"/>
                </a:solidFill>
                <a:latin typeface="Noto Serif"/>
              </a:rPr>
              <a:t>Đáp án của câu hỏi là một chuỗi ký tự không dấu, dính liền với nhau và được thể hiện với số chữ trong đáp án tương ứng với số ô textbox.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FDFF"/>
        </a:solidFill>
        <a:effectLst/>
      </p:bgPr>
    </p:bg>
    <p:spTree>
      <p:nvGrpSpPr>
        <p:cNvPr id="1" name=""/>
        <p:cNvGrpSpPr/>
        <p:nvPr/>
      </p:nvGrpSpPr>
      <p:grpSpPr>
        <a:xfrm>
          <a:off x="0" y="0"/>
          <a:ext cx="0" cy="0"/>
          <a:chOff x="0" y="0"/>
          <a:chExt cx="0" cy="0"/>
        </a:xfrm>
      </p:grpSpPr>
      <p:grpSp>
        <p:nvGrpSpPr>
          <p:cNvPr id="2" name="Group 2"/>
          <p:cNvGrpSpPr/>
          <p:nvPr/>
        </p:nvGrpSpPr>
        <p:grpSpPr>
          <a:xfrm>
            <a:off x="-217303"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sp>
        <p:nvSpPr>
          <p:cNvPr id="5" name="Freeform 5"/>
          <p:cNvSpPr/>
          <p:nvPr/>
        </p:nvSpPr>
        <p:spPr>
          <a:xfrm>
            <a:off x="-4008417" y="4336565"/>
            <a:ext cx="7582228" cy="6369072"/>
          </a:xfrm>
          <a:custGeom>
            <a:avLst/>
            <a:gdLst/>
            <a:ahLst/>
            <a:cxnLst/>
            <a:rect l="l" t="t" r="r" b="b"/>
            <a:pathLst>
              <a:path w="7582228" h="6369072">
                <a:moveTo>
                  <a:pt x="0" y="0"/>
                </a:moveTo>
                <a:lnTo>
                  <a:pt x="7582229" y="0"/>
                </a:lnTo>
                <a:lnTo>
                  <a:pt x="7582229" y="6369071"/>
                </a:lnTo>
                <a:lnTo>
                  <a:pt x="0" y="6369071"/>
                </a:lnTo>
                <a:lnTo>
                  <a:pt x="0" y="0"/>
                </a:lnTo>
                <a:close/>
              </a:path>
            </a:pathLst>
          </a:custGeom>
          <a:blipFill>
            <a:blip r:embed="rId4"/>
            <a:stretch>
              <a:fillRect/>
            </a:stretch>
          </a:blipFill>
        </p:spPr>
        <p:txBody>
          <a:bodyPr/>
          <a:lstStyle/>
          <a:p>
            <a:endParaRPr lang="vi-VN"/>
          </a:p>
        </p:txBody>
      </p:sp>
      <p:sp>
        <p:nvSpPr>
          <p:cNvPr id="6" name="Freeform 6"/>
          <p:cNvSpPr/>
          <p:nvPr/>
        </p:nvSpPr>
        <p:spPr>
          <a:xfrm>
            <a:off x="16391107" y="183642"/>
            <a:ext cx="1736387" cy="1690116"/>
          </a:xfrm>
          <a:custGeom>
            <a:avLst/>
            <a:gdLst/>
            <a:ahLst/>
            <a:cxnLst/>
            <a:rect l="l" t="t" r="r" b="b"/>
            <a:pathLst>
              <a:path w="1736387" h="1690116">
                <a:moveTo>
                  <a:pt x="0" y="0"/>
                </a:moveTo>
                <a:lnTo>
                  <a:pt x="1736386" y="0"/>
                </a:lnTo>
                <a:lnTo>
                  <a:pt x="1736386" y="1690116"/>
                </a:lnTo>
                <a:lnTo>
                  <a:pt x="0" y="1690116"/>
                </a:lnTo>
                <a:lnTo>
                  <a:pt x="0" y="0"/>
                </a:lnTo>
                <a:close/>
              </a:path>
            </a:pathLst>
          </a:custGeom>
          <a:blipFill>
            <a:blip r:embed="rId5"/>
            <a:stretch>
              <a:fillRect/>
            </a:stretch>
          </a:blipFill>
        </p:spPr>
        <p:txBody>
          <a:bodyPr/>
          <a:lstStyle/>
          <a:p>
            <a:endParaRPr lang="vi-VN"/>
          </a:p>
        </p:txBody>
      </p:sp>
      <p:sp>
        <p:nvSpPr>
          <p:cNvPr id="7" name="Freeform 7"/>
          <p:cNvSpPr/>
          <p:nvPr/>
        </p:nvSpPr>
        <p:spPr>
          <a:xfrm>
            <a:off x="4924203" y="-117497"/>
            <a:ext cx="8933303" cy="10521994"/>
          </a:xfrm>
          <a:custGeom>
            <a:avLst/>
            <a:gdLst/>
            <a:ahLst/>
            <a:cxnLst/>
            <a:rect l="l" t="t" r="r" b="b"/>
            <a:pathLst>
              <a:path w="8933303" h="10521994">
                <a:moveTo>
                  <a:pt x="0" y="0"/>
                </a:moveTo>
                <a:lnTo>
                  <a:pt x="8933303" y="0"/>
                </a:lnTo>
                <a:lnTo>
                  <a:pt x="8933303" y="10521994"/>
                </a:lnTo>
                <a:lnTo>
                  <a:pt x="0" y="10521994"/>
                </a:lnTo>
                <a:lnTo>
                  <a:pt x="0" y="0"/>
                </a:lnTo>
                <a:close/>
              </a:path>
            </a:pathLst>
          </a:custGeom>
          <a:blipFill>
            <a:blip r:embed="rId6"/>
            <a:stretch>
              <a:fillRect l="-762" t="-190" b="-190"/>
            </a:stretch>
          </a:blipFill>
        </p:spPr>
        <p:txBody>
          <a:bodyPr/>
          <a:lstStyle/>
          <a:p>
            <a:endParaRPr lang="vi-VN"/>
          </a:p>
        </p:txBody>
      </p:sp>
      <p:sp>
        <p:nvSpPr>
          <p:cNvPr id="8" name="Freeform 8"/>
          <p:cNvSpPr/>
          <p:nvPr/>
        </p:nvSpPr>
        <p:spPr>
          <a:xfrm>
            <a:off x="13586749" y="6235766"/>
            <a:ext cx="3078938" cy="4051234"/>
          </a:xfrm>
          <a:custGeom>
            <a:avLst/>
            <a:gdLst/>
            <a:ahLst/>
            <a:cxnLst/>
            <a:rect l="l" t="t" r="r" b="b"/>
            <a:pathLst>
              <a:path w="3078938" h="4051234">
                <a:moveTo>
                  <a:pt x="0" y="0"/>
                </a:moveTo>
                <a:lnTo>
                  <a:pt x="3078939" y="0"/>
                </a:lnTo>
                <a:lnTo>
                  <a:pt x="3078939" y="4051234"/>
                </a:lnTo>
                <a:lnTo>
                  <a:pt x="0" y="4051234"/>
                </a:lnTo>
                <a:lnTo>
                  <a:pt x="0" y="0"/>
                </a:lnTo>
                <a:close/>
              </a:path>
            </a:pathLst>
          </a:custGeom>
          <a:blipFill>
            <a:blip r:embed="rId7"/>
            <a:stretch>
              <a:fillRect/>
            </a:stretch>
          </a:blipFill>
        </p:spPr>
        <p:txBody>
          <a:bodyPr/>
          <a:lstStyle/>
          <a:p>
            <a:endParaRPr lang="vi-VN"/>
          </a:p>
        </p:txBody>
      </p:sp>
      <p:sp>
        <p:nvSpPr>
          <p:cNvPr id="9" name="Freeform 9"/>
          <p:cNvSpPr/>
          <p:nvPr/>
        </p:nvSpPr>
        <p:spPr>
          <a:xfrm>
            <a:off x="5076603" y="34903"/>
            <a:ext cx="8933303" cy="10521994"/>
          </a:xfrm>
          <a:custGeom>
            <a:avLst/>
            <a:gdLst/>
            <a:ahLst/>
            <a:cxnLst/>
            <a:rect l="l" t="t" r="r" b="b"/>
            <a:pathLst>
              <a:path w="8933303" h="10521994">
                <a:moveTo>
                  <a:pt x="0" y="0"/>
                </a:moveTo>
                <a:lnTo>
                  <a:pt x="8933303" y="0"/>
                </a:lnTo>
                <a:lnTo>
                  <a:pt x="8933303" y="10521994"/>
                </a:lnTo>
                <a:lnTo>
                  <a:pt x="0" y="10521994"/>
                </a:lnTo>
                <a:lnTo>
                  <a:pt x="0" y="0"/>
                </a:lnTo>
                <a:close/>
              </a:path>
            </a:pathLst>
          </a:custGeom>
          <a:blipFill>
            <a:blip r:embed="rId6"/>
            <a:stretch>
              <a:fillRect l="-762" t="-190" b="-190"/>
            </a:stretch>
          </a:blipFill>
        </p:spPr>
        <p:txBody>
          <a:bodyPr/>
          <a:lstStyle/>
          <a:p>
            <a:endParaRPr lang="vi-VN"/>
          </a:p>
        </p:txBody>
      </p:sp>
      <p:sp>
        <p:nvSpPr>
          <p:cNvPr id="10" name="TextBox 10"/>
          <p:cNvSpPr txBox="1"/>
          <p:nvPr/>
        </p:nvSpPr>
        <p:spPr>
          <a:xfrm>
            <a:off x="-152400" y="3979595"/>
            <a:ext cx="5076603" cy="2203986"/>
          </a:xfrm>
          <a:prstGeom prst="rect">
            <a:avLst/>
          </a:prstGeom>
        </p:spPr>
        <p:txBody>
          <a:bodyPr lIns="0" tIns="0" rIns="0" bIns="0" rtlCol="0" anchor="t">
            <a:spAutoFit/>
          </a:bodyPr>
          <a:lstStyle/>
          <a:p>
            <a:pPr marL="0" lvl="0" indent="0" algn="ctr">
              <a:lnSpc>
                <a:spcPts val="8837"/>
              </a:lnSpc>
              <a:spcBef>
                <a:spcPct val="0"/>
              </a:spcBef>
            </a:pPr>
            <a:r>
              <a:rPr lang="en-US" sz="6312">
                <a:solidFill>
                  <a:srgbClr val="14213D"/>
                </a:solidFill>
                <a:latin typeface="Cosmic Octo"/>
              </a:rPr>
              <a:t>MÔ HÌNH PHÂN RÃ</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FD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sp>
        <p:nvSpPr>
          <p:cNvPr id="5" name="Freeform 5"/>
          <p:cNvSpPr/>
          <p:nvPr/>
        </p:nvSpPr>
        <p:spPr>
          <a:xfrm>
            <a:off x="0" y="0"/>
            <a:ext cx="7743423" cy="10287000"/>
          </a:xfrm>
          <a:custGeom>
            <a:avLst/>
            <a:gdLst/>
            <a:ahLst/>
            <a:cxnLst/>
            <a:rect l="l" t="t" r="r" b="b"/>
            <a:pathLst>
              <a:path w="7743423" h="10287000">
                <a:moveTo>
                  <a:pt x="0" y="0"/>
                </a:moveTo>
                <a:lnTo>
                  <a:pt x="7743423" y="0"/>
                </a:lnTo>
                <a:lnTo>
                  <a:pt x="7743423" y="10287000"/>
                </a:lnTo>
                <a:lnTo>
                  <a:pt x="0" y="10287000"/>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9156005" y="4546295"/>
            <a:ext cx="8103295" cy="1070586"/>
          </a:xfrm>
          <a:prstGeom prst="rect">
            <a:avLst/>
          </a:prstGeom>
        </p:spPr>
        <p:txBody>
          <a:bodyPr lIns="0" tIns="0" rIns="0" bIns="0" rtlCol="0" anchor="t">
            <a:spAutoFit/>
          </a:bodyPr>
          <a:lstStyle/>
          <a:p>
            <a:pPr marL="0" lvl="0" indent="0" algn="ctr">
              <a:lnSpc>
                <a:spcPts val="8716"/>
              </a:lnSpc>
              <a:spcBef>
                <a:spcPct val="0"/>
              </a:spcBef>
            </a:pPr>
            <a:r>
              <a:rPr lang="en-US" sz="6225">
                <a:solidFill>
                  <a:srgbClr val="14213D"/>
                </a:solidFill>
                <a:latin typeface="Cosmic Octo Medium"/>
              </a:rPr>
              <a:t>NETWORK STACK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FDFF"/>
        </a:solidFill>
        <a:effectLst/>
      </p:bgPr>
    </p:bg>
    <p:spTree>
      <p:nvGrpSpPr>
        <p:cNvPr id="1" name=""/>
        <p:cNvGrpSpPr/>
        <p:nvPr/>
      </p:nvGrpSpPr>
      <p:grpSpPr>
        <a:xfrm>
          <a:off x="0" y="0"/>
          <a:ext cx="0" cy="0"/>
          <a:chOff x="0" y="0"/>
          <a:chExt cx="0" cy="0"/>
        </a:xfrm>
      </p:grpSpPr>
      <p:sp>
        <p:nvSpPr>
          <p:cNvPr id="2" name="Freeform 2"/>
          <p:cNvSpPr/>
          <p:nvPr/>
        </p:nvSpPr>
        <p:spPr>
          <a:xfrm flipH="1">
            <a:off x="9333951"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0" y="0"/>
            <a:ext cx="7519828" cy="10287000"/>
          </a:xfrm>
          <a:custGeom>
            <a:avLst/>
            <a:gdLst/>
            <a:ahLst/>
            <a:cxnLst/>
            <a:rect l="l" t="t" r="r" b="b"/>
            <a:pathLst>
              <a:path w="7519828" h="10287000">
                <a:moveTo>
                  <a:pt x="0" y="0"/>
                </a:moveTo>
                <a:lnTo>
                  <a:pt x="7519828" y="0"/>
                </a:lnTo>
                <a:lnTo>
                  <a:pt x="7519828" y="10287000"/>
                </a:lnTo>
                <a:lnTo>
                  <a:pt x="0" y="10287000"/>
                </a:lnTo>
                <a:lnTo>
                  <a:pt x="0" y="0"/>
                </a:lnTo>
                <a:close/>
              </a:path>
            </a:pathLst>
          </a:custGeom>
          <a:blipFill>
            <a:blip r:embed="rId4"/>
            <a:stretch>
              <a:fillRect/>
            </a:stretch>
          </a:blipFill>
        </p:spPr>
        <p:txBody>
          <a:bodyPr/>
          <a:lstStyle/>
          <a:p>
            <a:endParaRPr lang="vi-VN"/>
          </a:p>
        </p:txBody>
      </p:sp>
      <p:sp>
        <p:nvSpPr>
          <p:cNvPr id="4" name="TextBox 4"/>
          <p:cNvSpPr txBox="1"/>
          <p:nvPr/>
        </p:nvSpPr>
        <p:spPr>
          <a:xfrm>
            <a:off x="9156005" y="4546295"/>
            <a:ext cx="8103295" cy="1070586"/>
          </a:xfrm>
          <a:prstGeom prst="rect">
            <a:avLst/>
          </a:prstGeom>
        </p:spPr>
        <p:txBody>
          <a:bodyPr lIns="0" tIns="0" rIns="0" bIns="0" rtlCol="0" anchor="t">
            <a:spAutoFit/>
          </a:bodyPr>
          <a:lstStyle/>
          <a:p>
            <a:pPr marL="0" lvl="0" indent="0" algn="ctr">
              <a:lnSpc>
                <a:spcPts val="8716"/>
              </a:lnSpc>
              <a:spcBef>
                <a:spcPct val="0"/>
              </a:spcBef>
            </a:pPr>
            <a:r>
              <a:rPr lang="en-US" sz="6225">
                <a:solidFill>
                  <a:srgbClr val="14213D"/>
                </a:solidFill>
                <a:latin typeface="Cosmic Octo Medium"/>
              </a:rPr>
              <a:t>NETWORK STACK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7303" y="0"/>
            <a:ext cx="19620951" cy="10287000"/>
            <a:chOff x="0" y="0"/>
            <a:chExt cx="26161268"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flipH="1">
              <a:off x="12445268" y="0"/>
              <a:ext cx="13716000" cy="13716000"/>
            </a:xfrm>
            <a:custGeom>
              <a:avLst/>
              <a:gdLst/>
              <a:ahLst/>
              <a:cxnLst/>
              <a:rect l="l" t="t" r="r" b="b"/>
              <a:pathLst>
                <a:path w="13716000" h="13716000">
                  <a:moveTo>
                    <a:pt x="13716000" y="0"/>
                  </a:moveTo>
                  <a:lnTo>
                    <a:pt x="0" y="0"/>
                  </a:lnTo>
                  <a:lnTo>
                    <a:pt x="0" y="13716000"/>
                  </a:lnTo>
                  <a:lnTo>
                    <a:pt x="13716000" y="13716000"/>
                  </a:lnTo>
                  <a:lnTo>
                    <a:pt x="13716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sp>
        <p:nvSpPr>
          <p:cNvPr id="5" name="Freeform 5"/>
          <p:cNvSpPr/>
          <p:nvPr/>
        </p:nvSpPr>
        <p:spPr>
          <a:xfrm>
            <a:off x="-1838444" y="4265225"/>
            <a:ext cx="7017953" cy="6649511"/>
          </a:xfrm>
          <a:custGeom>
            <a:avLst/>
            <a:gdLst/>
            <a:ahLst/>
            <a:cxnLst/>
            <a:rect l="l" t="t" r="r" b="b"/>
            <a:pathLst>
              <a:path w="7017953" h="6649511">
                <a:moveTo>
                  <a:pt x="0" y="0"/>
                </a:moveTo>
                <a:lnTo>
                  <a:pt x="7017953" y="0"/>
                </a:lnTo>
                <a:lnTo>
                  <a:pt x="7017953" y="6649511"/>
                </a:lnTo>
                <a:lnTo>
                  <a:pt x="0" y="6649511"/>
                </a:lnTo>
                <a:lnTo>
                  <a:pt x="0" y="0"/>
                </a:lnTo>
                <a:close/>
              </a:path>
            </a:pathLst>
          </a:custGeom>
          <a:blipFill>
            <a:blip r:embed="rId4"/>
            <a:stretch>
              <a:fillRect/>
            </a:stretch>
          </a:blipFill>
        </p:spPr>
        <p:txBody>
          <a:bodyPr/>
          <a:lstStyle/>
          <a:p>
            <a:endParaRPr lang="vi-VN"/>
          </a:p>
        </p:txBody>
      </p:sp>
      <p:sp>
        <p:nvSpPr>
          <p:cNvPr id="6" name="Freeform 6"/>
          <p:cNvSpPr/>
          <p:nvPr/>
        </p:nvSpPr>
        <p:spPr>
          <a:xfrm>
            <a:off x="14097144" y="-353122"/>
            <a:ext cx="6324311" cy="6095055"/>
          </a:xfrm>
          <a:custGeom>
            <a:avLst/>
            <a:gdLst/>
            <a:ahLst/>
            <a:cxnLst/>
            <a:rect l="l" t="t" r="r" b="b"/>
            <a:pathLst>
              <a:path w="6324311" h="6095055">
                <a:moveTo>
                  <a:pt x="0" y="0"/>
                </a:moveTo>
                <a:lnTo>
                  <a:pt x="6324312" y="0"/>
                </a:lnTo>
                <a:lnTo>
                  <a:pt x="6324312" y="6095055"/>
                </a:lnTo>
                <a:lnTo>
                  <a:pt x="0" y="6095055"/>
                </a:lnTo>
                <a:lnTo>
                  <a:pt x="0" y="0"/>
                </a:lnTo>
                <a:close/>
              </a:path>
            </a:pathLst>
          </a:custGeom>
          <a:blipFill>
            <a:blip r:embed="rId5"/>
            <a:stretch>
              <a:fillRect/>
            </a:stretch>
          </a:blipFill>
        </p:spPr>
        <p:txBody>
          <a:bodyPr/>
          <a:lstStyle/>
          <a:p>
            <a:endParaRPr lang="vi-VN"/>
          </a:p>
        </p:txBody>
      </p:sp>
      <p:sp>
        <p:nvSpPr>
          <p:cNvPr id="7" name="Freeform 7"/>
          <p:cNvSpPr/>
          <p:nvPr/>
        </p:nvSpPr>
        <p:spPr>
          <a:xfrm flipH="1">
            <a:off x="0" y="526474"/>
            <a:ext cx="4178736" cy="1874860"/>
          </a:xfrm>
          <a:custGeom>
            <a:avLst/>
            <a:gdLst/>
            <a:ahLst/>
            <a:cxnLst/>
            <a:rect l="l" t="t" r="r" b="b"/>
            <a:pathLst>
              <a:path w="4178736" h="1874860">
                <a:moveTo>
                  <a:pt x="4178736" y="0"/>
                </a:moveTo>
                <a:lnTo>
                  <a:pt x="0" y="0"/>
                </a:lnTo>
                <a:lnTo>
                  <a:pt x="0" y="1874859"/>
                </a:lnTo>
                <a:lnTo>
                  <a:pt x="4178736" y="1874859"/>
                </a:lnTo>
                <a:lnTo>
                  <a:pt x="4178736" y="0"/>
                </a:lnTo>
                <a:close/>
              </a:path>
            </a:pathLst>
          </a:custGeom>
          <a:blipFill>
            <a:blip r:embed="rId6"/>
            <a:stretch>
              <a:fillRect/>
            </a:stretch>
          </a:blipFill>
        </p:spPr>
        <p:txBody>
          <a:bodyPr/>
          <a:lstStyle/>
          <a:p>
            <a:endParaRPr lang="vi-VN"/>
          </a:p>
        </p:txBody>
      </p:sp>
      <p:graphicFrame>
        <p:nvGraphicFramePr>
          <p:cNvPr id="8" name="Table 8"/>
          <p:cNvGraphicFramePr>
            <a:graphicFrameLocks noGrp="1"/>
          </p:cNvGraphicFramePr>
          <p:nvPr/>
        </p:nvGraphicFramePr>
        <p:xfrm>
          <a:off x="2105149" y="2861109"/>
          <a:ext cx="14976048" cy="6676822"/>
        </p:xfrm>
        <a:graphic>
          <a:graphicData uri="http://schemas.openxmlformats.org/drawingml/2006/table">
            <a:tbl>
              <a:tblPr/>
              <a:tblGrid>
                <a:gridCol w="7488024">
                  <a:extLst>
                    <a:ext uri="{9D8B030D-6E8A-4147-A177-3AD203B41FA5}">
                      <a16:colId xmlns:a16="http://schemas.microsoft.com/office/drawing/2014/main" val="20000"/>
                    </a:ext>
                  </a:extLst>
                </a:gridCol>
                <a:gridCol w="7488024">
                  <a:extLst>
                    <a:ext uri="{9D8B030D-6E8A-4147-A177-3AD203B41FA5}">
                      <a16:colId xmlns:a16="http://schemas.microsoft.com/office/drawing/2014/main" val="20001"/>
                    </a:ext>
                  </a:extLst>
                </a:gridCol>
              </a:tblGrid>
              <a:tr h="2565760">
                <a:tc>
                  <a:txBody>
                    <a:bodyPr/>
                    <a:lstStyle/>
                    <a:p>
                      <a:pPr marL="0" lvl="0" indent="0" algn="ctr">
                        <a:lnSpc>
                          <a:spcPts val="3779"/>
                        </a:lnSpc>
                        <a:spcBef>
                          <a:spcPct val="0"/>
                        </a:spcBef>
                        <a:defRPr/>
                      </a:pPr>
                      <a:r>
                        <a:rPr lang="en-US" sz="2699" u="none" strike="noStrike">
                          <a:solidFill>
                            <a:srgbClr val="00669B"/>
                          </a:solidFill>
                          <a:latin typeface="Tomorrow Bold"/>
                        </a:rPr>
                        <a:t>DATATYPE : </a:t>
                      </a:r>
                      <a:r>
                        <a:rPr lang="en-US" sz="2699" u="none" strike="noStrike">
                          <a:solidFill>
                            <a:srgbClr val="002C5C"/>
                          </a:solidFill>
                          <a:latin typeface="Tomorrow Bold"/>
                        </a:rPr>
                        <a:t>CONNECT/DISCONNECT/START/ CHOOSE_RIGHT/CHOOSE_WRONG/ TOTAL_SCORE/ENDTURN/WIN_ROUND</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tc>
                  <a:txBody>
                    <a:bodyPr/>
                    <a:lstStyle/>
                    <a:p>
                      <a:pPr marL="0" lvl="0" indent="0" algn="ctr">
                        <a:lnSpc>
                          <a:spcPts val="3779"/>
                        </a:lnSpc>
                        <a:spcBef>
                          <a:spcPct val="0"/>
                        </a:spcBef>
                        <a:defRPr/>
                      </a:pPr>
                      <a:r>
                        <a:rPr lang="en-US" sz="2699" u="none" strike="noStrike">
                          <a:solidFill>
                            <a:srgbClr val="00669B"/>
                          </a:solidFill>
                          <a:latin typeface="Tomorrow Bold"/>
                        </a:rPr>
                        <a:t>LENGTH</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extLst>
                  <a:ext uri="{0D108BD9-81ED-4DB2-BD59-A6C34878D82A}">
                    <a16:rowId xmlns:a16="http://schemas.microsoft.com/office/drawing/2014/main" val="10000"/>
                  </a:ext>
                </a:extLst>
              </a:tr>
              <a:tr h="2055531">
                <a:tc>
                  <a:txBody>
                    <a:bodyPr/>
                    <a:lstStyle/>
                    <a:p>
                      <a:pPr marL="0" lvl="0" indent="0" algn="ctr">
                        <a:lnSpc>
                          <a:spcPts val="3779"/>
                        </a:lnSpc>
                        <a:spcBef>
                          <a:spcPct val="0"/>
                        </a:spcBef>
                        <a:defRPr/>
                      </a:pPr>
                      <a:r>
                        <a:rPr lang="en-US" sz="2699" u="none" strike="noStrike">
                          <a:solidFill>
                            <a:srgbClr val="00669B"/>
                          </a:solidFill>
                          <a:latin typeface="Tomorrow Bold"/>
                        </a:rPr>
                        <a:t>SENDER : CLIENT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tc>
                  <a:txBody>
                    <a:bodyPr/>
                    <a:lstStyle/>
                    <a:p>
                      <a:pPr marL="0" lvl="0" indent="0" algn="ctr">
                        <a:lnSpc>
                          <a:spcPts val="3779"/>
                        </a:lnSpc>
                        <a:spcBef>
                          <a:spcPct val="0"/>
                        </a:spcBef>
                        <a:defRPr/>
                      </a:pPr>
                      <a:r>
                        <a:rPr lang="en-US" sz="2699" u="none" strike="noStrike">
                          <a:solidFill>
                            <a:srgbClr val="00669B"/>
                          </a:solidFill>
                          <a:latin typeface="Tomorrow Bold"/>
                        </a:rPr>
                        <a:t>RECEIVER: SERVER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extLst>
                  <a:ext uri="{0D108BD9-81ED-4DB2-BD59-A6C34878D82A}">
                    <a16:rowId xmlns:a16="http://schemas.microsoft.com/office/drawing/2014/main" val="10001"/>
                  </a:ext>
                </a:extLst>
              </a:tr>
              <a:tr h="2055531">
                <a:tc gridSpan="2">
                  <a:txBody>
                    <a:bodyPr/>
                    <a:lstStyle/>
                    <a:p>
                      <a:pPr marL="0" lvl="0" indent="0" algn="ctr">
                        <a:lnSpc>
                          <a:spcPts val="3779"/>
                        </a:lnSpc>
                        <a:spcBef>
                          <a:spcPct val="0"/>
                        </a:spcBef>
                        <a:defRPr/>
                      </a:pPr>
                      <a:r>
                        <a:rPr lang="en-US" sz="2699" u="none" strike="noStrike">
                          <a:solidFill>
                            <a:srgbClr val="00669B"/>
                          </a:solidFill>
                          <a:latin typeface="Tomorrow Bold"/>
                        </a:rPr>
                        <a:t>BODY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tc hMerge="1">
                  <a:txBody>
                    <a:bodyPr/>
                    <a:lstStyle/>
                    <a:p>
                      <a:pPr marL="0" lvl="0" indent="0" algn="ctr">
                        <a:lnSpc>
                          <a:spcPts val="3779"/>
                        </a:lnSpc>
                        <a:spcBef>
                          <a:spcPct val="0"/>
                        </a:spcBef>
                        <a:defRPr/>
                      </a:pPr>
                      <a:r>
                        <a:rPr lang="en-US" sz="2699" u="none" strike="noStrike">
                          <a:solidFill>
                            <a:srgbClr val="00669B"/>
                          </a:solidFill>
                          <a:latin typeface="Tomorrow Bold"/>
                        </a:rPr>
                        <a:t>BODY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path path="circle">
                        <a:fillToRect l="50000" t="50000" r="50000" b="50000"/>
                      </a:path>
                    </a:gradFill>
                  </a:tcPr>
                </a:tc>
                <a:extLst>
                  <a:ext uri="{0D108BD9-81ED-4DB2-BD59-A6C34878D82A}">
                    <a16:rowId xmlns:a16="http://schemas.microsoft.com/office/drawing/2014/main" val="10002"/>
                  </a:ext>
                </a:extLst>
              </a:tr>
            </a:tbl>
          </a:graphicData>
        </a:graphic>
      </p:graphicFrame>
      <p:sp>
        <p:nvSpPr>
          <p:cNvPr id="9" name="TextBox 9"/>
          <p:cNvSpPr txBox="1"/>
          <p:nvPr/>
        </p:nvSpPr>
        <p:spPr>
          <a:xfrm>
            <a:off x="829065" y="954593"/>
            <a:ext cx="2358918" cy="772238"/>
          </a:xfrm>
          <a:prstGeom prst="rect">
            <a:avLst/>
          </a:prstGeom>
        </p:spPr>
        <p:txBody>
          <a:bodyPr lIns="0" tIns="0" rIns="0" bIns="0" rtlCol="0" anchor="t">
            <a:spAutoFit/>
          </a:bodyPr>
          <a:lstStyle/>
          <a:p>
            <a:pPr algn="ctr">
              <a:lnSpc>
                <a:spcPts val="3066"/>
              </a:lnSpc>
              <a:spcBef>
                <a:spcPct val="0"/>
              </a:spcBef>
            </a:pPr>
            <a:r>
              <a:rPr lang="en-US" sz="2555">
                <a:solidFill>
                  <a:srgbClr val="FFF3D7"/>
                </a:solidFill>
                <a:latin typeface="Cosmic Octo Bold"/>
              </a:rPr>
              <a:t>Cấu trúc gói tin</a:t>
            </a:r>
          </a:p>
        </p:txBody>
      </p:sp>
      <p:sp>
        <p:nvSpPr>
          <p:cNvPr id="10" name="TextBox 10"/>
          <p:cNvSpPr txBox="1"/>
          <p:nvPr/>
        </p:nvSpPr>
        <p:spPr>
          <a:xfrm>
            <a:off x="5179509" y="1019175"/>
            <a:ext cx="9685820" cy="879932"/>
          </a:xfrm>
          <a:prstGeom prst="rect">
            <a:avLst/>
          </a:prstGeom>
        </p:spPr>
        <p:txBody>
          <a:bodyPr lIns="0" tIns="0" rIns="0" bIns="0" rtlCol="0" anchor="t">
            <a:spAutoFit/>
          </a:bodyPr>
          <a:lstStyle/>
          <a:p>
            <a:pPr marL="0" lvl="0" indent="0" algn="l">
              <a:lnSpc>
                <a:spcPts val="6915"/>
              </a:lnSpc>
            </a:pPr>
            <a:r>
              <a:rPr lang="en-US" sz="5762">
                <a:solidFill>
                  <a:srgbClr val="0080CB"/>
                </a:solidFill>
                <a:latin typeface="Cosmic Octo"/>
              </a:rPr>
              <a:t>CLIENT TO SERVER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385</Words>
  <Application>Microsoft Office PowerPoint</Application>
  <PresentationFormat>Tùy chỉnh</PresentationFormat>
  <Paragraphs>65</Paragraphs>
  <Slides>19</Slides>
  <Notes>0</Notes>
  <HiddenSlides>0</HiddenSlides>
  <MMClips>0</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19</vt:i4>
      </vt:variant>
    </vt:vector>
  </HeadingPairs>
  <TitlesOfParts>
    <vt:vector size="31" baseType="lpstr">
      <vt:lpstr>Noto Serif</vt:lpstr>
      <vt:lpstr>Cosmic Octo Medium</vt:lpstr>
      <vt:lpstr>Tomorrow</vt:lpstr>
      <vt:lpstr>Cosmic Octo</vt:lpstr>
      <vt:lpstr>Playfair Display</vt:lpstr>
      <vt:lpstr>Tomorrow Bold</vt:lpstr>
      <vt:lpstr>Baskerville Old Face</vt:lpstr>
      <vt:lpstr>Noto Serif Bold</vt:lpstr>
      <vt:lpstr>Cosmic Octo Bold</vt:lpstr>
      <vt:lpstr>Arial</vt:lpstr>
      <vt:lpstr>Calibri</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LuckyWheel</dc:title>
  <cp:lastModifiedBy>Trần Phước Đại</cp:lastModifiedBy>
  <cp:revision>2</cp:revision>
  <dcterms:created xsi:type="dcterms:W3CDTF">2006-08-16T00:00:00Z</dcterms:created>
  <dcterms:modified xsi:type="dcterms:W3CDTF">2024-06-07T03:51:34Z</dcterms:modified>
  <dc:identifier>DAGBmYHZzIY</dc:identifier>
</cp:coreProperties>
</file>